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2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olors6.xml" ContentType="application/vnd.ms-office.chartcolorstyle+xml"/>
  <Override PartName="/ppt/charts/chart1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sldIdLst>
    <p:sldId id="349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77" r:id="rId18"/>
    <p:sldId id="378" r:id="rId19"/>
    <p:sldId id="379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6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FDB"/>
    <a:srgbClr val="073070"/>
    <a:srgbClr val="003174"/>
    <a:srgbClr val="456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86464"/>
  </p:normalViewPr>
  <p:slideViewPr>
    <p:cSldViewPr snapToGrid="0" snapToObjects="1">
      <p:cViewPr varScale="1">
        <p:scale>
          <a:sx n="67" d="100"/>
          <a:sy n="67" d="100"/>
        </p:scale>
        <p:origin x="520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88F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</c:f>
              <c:strCache>
                <c:ptCount val="1"/>
                <c:pt idx="0">
                  <c:v>Bayern</c:v>
                </c:pt>
              </c:strCache>
            </c:strRef>
          </c:cat>
          <c:val>
            <c:numRef>
              <c:f>Tabelle1!$B$2:$B$2</c:f>
              <c:numCache>
                <c:formatCode>#,##0</c:formatCode>
                <c:ptCount val="1"/>
                <c:pt idx="0">
                  <c:v>26461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8C-4DD9-A396-22DAE90ECDD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</c:f>
              <c:strCache>
                <c:ptCount val="1"/>
                <c:pt idx="0">
                  <c:v>Bayern</c:v>
                </c:pt>
              </c:strCache>
            </c:strRef>
          </c:cat>
          <c:val>
            <c:numRef>
              <c:f>Tabelle1!$C$2:$C$2</c:f>
              <c:numCache>
                <c:formatCode>#,##0</c:formatCode>
                <c:ptCount val="1"/>
                <c:pt idx="0">
                  <c:v>24576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8C-4DD9-A396-22DAE90ECDD7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B4B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</c:f>
              <c:strCache>
                <c:ptCount val="1"/>
                <c:pt idx="0">
                  <c:v>Bayern</c:v>
                </c:pt>
              </c:strCache>
            </c:strRef>
          </c:cat>
          <c:val>
            <c:numRef>
              <c:f>Tabelle1!$D$2:$D$2</c:f>
              <c:numCache>
                <c:formatCode>#,##0</c:formatCode>
                <c:ptCount val="1"/>
                <c:pt idx="0">
                  <c:v>24547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8C-4DD9-A396-22DAE90EC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331952"/>
        <c:axId val="439336216"/>
      </c:barChart>
      <c:catAx>
        <c:axId val="43933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9336216"/>
        <c:crosses val="autoZero"/>
        <c:auto val="1"/>
        <c:lblAlgn val="ctr"/>
        <c:lblOffset val="100"/>
        <c:noMultiLvlLbl val="0"/>
      </c:catAx>
      <c:valAx>
        <c:axId val="4393362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933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Türkei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Tabelle1!$B$2:$B$9</c:f>
              <c:numCache>
                <c:formatCode>#,##0</c:formatCode>
                <c:ptCount val="8"/>
                <c:pt idx="0">
                  <c:v>1760</c:v>
                </c:pt>
                <c:pt idx="1">
                  <c:v>1633</c:v>
                </c:pt>
                <c:pt idx="2">
                  <c:v>1475</c:v>
                </c:pt>
                <c:pt idx="3">
                  <c:v>1277</c:v>
                </c:pt>
                <c:pt idx="4">
                  <c:v>1108</c:v>
                </c:pt>
                <c:pt idx="5">
                  <c:v>899</c:v>
                </c:pt>
                <c:pt idx="6">
                  <c:v>705</c:v>
                </c:pt>
                <c:pt idx="7">
                  <c:v>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F2-4FB8-B4FB-3C579A1AEFB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EU 28 ohne D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Tabelle1!$C$2:$C$9</c:f>
              <c:numCache>
                <c:formatCode>#,##0</c:formatCode>
                <c:ptCount val="8"/>
                <c:pt idx="0">
                  <c:v>1359</c:v>
                </c:pt>
                <c:pt idx="1">
                  <c:v>1576</c:v>
                </c:pt>
                <c:pt idx="2">
                  <c:v>1712</c:v>
                </c:pt>
                <c:pt idx="3">
                  <c:v>1770</c:v>
                </c:pt>
                <c:pt idx="4">
                  <c:v>1848</c:v>
                </c:pt>
                <c:pt idx="5">
                  <c:v>2022</c:v>
                </c:pt>
                <c:pt idx="6">
                  <c:v>2201</c:v>
                </c:pt>
                <c:pt idx="7">
                  <c:v>2344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A-4DA0-9955-01226DC72B9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Fluchtnationen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Tabelle1!$D$2:$D$9</c:f>
              <c:numCache>
                <c:formatCode>#,##0</c:formatCode>
                <c:ptCount val="8"/>
                <c:pt idx="0">
                  <c:v>429</c:v>
                </c:pt>
                <c:pt idx="1">
                  <c:v>539</c:v>
                </c:pt>
                <c:pt idx="2">
                  <c:v>783</c:v>
                </c:pt>
                <c:pt idx="3">
                  <c:v>1311</c:v>
                </c:pt>
                <c:pt idx="4">
                  <c:v>2705</c:v>
                </c:pt>
                <c:pt idx="5">
                  <c:v>3923</c:v>
                </c:pt>
                <c:pt idx="6">
                  <c:v>4704</c:v>
                </c:pt>
                <c:pt idx="7">
                  <c:v>4626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5A-4872-B48A-7A99E35B8735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Rest der Welt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Tabelle1!$E$2:$E$9</c:f>
              <c:numCache>
                <c:formatCode>#,##0</c:formatCode>
                <c:ptCount val="8"/>
                <c:pt idx="0">
                  <c:v>1479</c:v>
                </c:pt>
                <c:pt idx="1">
                  <c:v>1474</c:v>
                </c:pt>
                <c:pt idx="2">
                  <c:v>1686</c:v>
                </c:pt>
                <c:pt idx="3">
                  <c:v>2102</c:v>
                </c:pt>
                <c:pt idx="4">
                  <c:v>2338</c:v>
                </c:pt>
                <c:pt idx="5">
                  <c:v>2476</c:v>
                </c:pt>
                <c:pt idx="6">
                  <c:v>2640</c:v>
                </c:pt>
                <c:pt idx="7">
                  <c:v>2841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BD-40D5-ABEA-0C486FA3C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15680224"/>
        <c:axId val="315677600"/>
      </c:barChart>
      <c:catAx>
        <c:axId val="31568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5677600"/>
        <c:crosses val="autoZero"/>
        <c:auto val="1"/>
        <c:lblAlgn val="ctr"/>
        <c:lblOffset val="100"/>
        <c:noMultiLvlLbl val="0"/>
      </c:catAx>
      <c:valAx>
        <c:axId val="315677600"/>
        <c:scaling>
          <c:orientation val="minMax"/>
          <c:max val="1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568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ohne Schulabschluss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Tabelle1!$B$2:$B$21</c:f>
              <c:numCache>
                <c:formatCode>0.0%\ </c:formatCode>
                <c:ptCount val="20"/>
                <c:pt idx="0">
                  <c:v>6.0935037646646824E-2</c:v>
                </c:pt>
                <c:pt idx="1">
                  <c:v>7.4264910061398903E-2</c:v>
                </c:pt>
                <c:pt idx="2">
                  <c:v>6.2846339396310055E-2</c:v>
                </c:pt>
                <c:pt idx="3">
                  <c:v>6.7236448719615233E-2</c:v>
                </c:pt>
                <c:pt idx="4">
                  <c:v>6.8707786196729181E-2</c:v>
                </c:pt>
                <c:pt idx="5">
                  <c:v>6.0305672512681097E-2</c:v>
                </c:pt>
                <c:pt idx="6">
                  <c:v>6.4784778540237051E-2</c:v>
                </c:pt>
                <c:pt idx="7">
                  <c:v>8.8863783085861847E-2</c:v>
                </c:pt>
                <c:pt idx="8">
                  <c:v>6.5790413600971501E-2</c:v>
                </c:pt>
                <c:pt idx="9">
                  <c:v>5.5567256388654875E-2</c:v>
                </c:pt>
                <c:pt idx="10">
                  <c:v>4.9781353856917961E-2</c:v>
                </c:pt>
                <c:pt idx="11">
                  <c:v>4.7878765694205495E-2</c:v>
                </c:pt>
                <c:pt idx="12">
                  <c:v>5.3990787585894436E-2</c:v>
                </c:pt>
                <c:pt idx="13">
                  <c:v>4.1906958861976165E-2</c:v>
                </c:pt>
                <c:pt idx="14">
                  <c:v>4.4284997878331983E-2</c:v>
                </c:pt>
                <c:pt idx="15">
                  <c:v>4.6721155673826266E-2</c:v>
                </c:pt>
                <c:pt idx="16">
                  <c:v>4.9397180543482369E-2</c:v>
                </c:pt>
                <c:pt idx="17" formatCode="0.0%">
                  <c:v>5.0999999999999997E-2</c:v>
                </c:pt>
                <c:pt idx="18" formatCode="0.0%">
                  <c:v>4.9000000000000002E-2</c:v>
                </c:pt>
                <c:pt idx="19" formatCode="0.0%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F2-4FB8-B4FB-3C579A1AEFB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Mittelschulabschluss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Tabelle1!$C$2:$C$21</c:f>
              <c:numCache>
                <c:formatCode>0.0%\ </c:formatCode>
                <c:ptCount val="20"/>
                <c:pt idx="0">
                  <c:v>0.64778497636140786</c:v>
                </c:pt>
                <c:pt idx="1">
                  <c:v>0.62401653759526088</c:v>
                </c:pt>
                <c:pt idx="2">
                  <c:v>0.61640263380924443</c:v>
                </c:pt>
                <c:pt idx="3">
                  <c:v>0.59661380475757186</c:v>
                </c:pt>
                <c:pt idx="4">
                  <c:v>0.59413035279596804</c:v>
                </c:pt>
                <c:pt idx="5">
                  <c:v>0.6089248416934655</c:v>
                </c:pt>
                <c:pt idx="6">
                  <c:v>0.65483468496568931</c:v>
                </c:pt>
                <c:pt idx="7">
                  <c:v>0.64241446094254362</c:v>
                </c:pt>
                <c:pt idx="8">
                  <c:v>0.65501107221944421</c:v>
                </c:pt>
                <c:pt idx="9">
                  <c:v>0.64251614714967709</c:v>
                </c:pt>
                <c:pt idx="10">
                  <c:v>0.6265523876158825</c:v>
                </c:pt>
                <c:pt idx="11">
                  <c:v>0.61715289725099742</c:v>
                </c:pt>
                <c:pt idx="12">
                  <c:v>0.58242090160839688</c:v>
                </c:pt>
                <c:pt idx="13">
                  <c:v>0.56793540945790078</c:v>
                </c:pt>
                <c:pt idx="14">
                  <c:v>0.53712919029433326</c:v>
                </c:pt>
                <c:pt idx="15">
                  <c:v>0.51309636951149973</c:v>
                </c:pt>
                <c:pt idx="16">
                  <c:v>0.49351827355531197</c:v>
                </c:pt>
                <c:pt idx="17" formatCode="0.0%">
                  <c:v>0.48799999999999999</c:v>
                </c:pt>
                <c:pt idx="18" formatCode="0.0%">
                  <c:v>0.48799999999999999</c:v>
                </c:pt>
                <c:pt idx="19" formatCode="0.0%">
                  <c:v>0.46800000000000003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A-4DA0-9955-01226DC72B9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Realschulabschluss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Tabelle1!$D$2:$D$21</c:f>
              <c:numCache>
                <c:formatCode>0.0%\ </c:formatCode>
                <c:ptCount val="20"/>
                <c:pt idx="0">
                  <c:v>0.13900075876962587</c:v>
                </c:pt>
                <c:pt idx="1">
                  <c:v>0.15041189719539663</c:v>
                </c:pt>
                <c:pt idx="2">
                  <c:v>0.1612882195710281</c:v>
                </c:pt>
                <c:pt idx="3">
                  <c:v>0.18510334069933707</c:v>
                </c:pt>
                <c:pt idx="4">
                  <c:v>0.18915212397572601</c:v>
                </c:pt>
                <c:pt idx="5">
                  <c:v>0.19835560123329907</c:v>
                </c:pt>
                <c:pt idx="6">
                  <c:v>0.22064878353087961</c:v>
                </c:pt>
                <c:pt idx="7">
                  <c:v>0.2327630729502905</c:v>
                </c:pt>
                <c:pt idx="8">
                  <c:v>0.24273162368740625</c:v>
                </c:pt>
                <c:pt idx="9">
                  <c:v>0.25744172985116542</c:v>
                </c:pt>
                <c:pt idx="10">
                  <c:v>0.26510407556410703</c:v>
                </c:pt>
                <c:pt idx="11">
                  <c:v>0.27233793330648998</c:v>
                </c:pt>
                <c:pt idx="12">
                  <c:v>0.2952503209242619</c:v>
                </c:pt>
                <c:pt idx="13">
                  <c:v>0.30988081507112647</c:v>
                </c:pt>
                <c:pt idx="14">
                  <c:v>0.32476950970180918</c:v>
                </c:pt>
                <c:pt idx="15">
                  <c:v>0.33761642273332065</c:v>
                </c:pt>
                <c:pt idx="16">
                  <c:v>0.34018670395706563</c:v>
                </c:pt>
                <c:pt idx="17">
                  <c:v>0.34100000000000003</c:v>
                </c:pt>
                <c:pt idx="18">
                  <c:v>0.33900000000000002</c:v>
                </c:pt>
                <c:pt idx="19">
                  <c:v>0.35499999999999998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D-486A-820B-81568E89572E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Hochschulreife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9"/>
              <c:layout>
                <c:manualLayout>
                  <c:x val="0"/>
                  <c:y val="-6.9054821644173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5D-486A-820B-81568E8957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Tabelle1!$E$2:$E$21</c:f>
              <c:numCache>
                <c:formatCode>0.0%\ </c:formatCode>
                <c:ptCount val="20"/>
                <c:pt idx="0">
                  <c:v>2.1420650207202473E-2</c:v>
                </c:pt>
                <c:pt idx="1">
                  <c:v>2.6256517848878468E-2</c:v>
                </c:pt>
                <c:pt idx="2">
                  <c:v>2.6370689093161225E-2</c:v>
                </c:pt>
                <c:pt idx="3">
                  <c:v>2.8109970102690757E-2</c:v>
                </c:pt>
                <c:pt idx="4">
                  <c:v>2.9862515856961636E-2</c:v>
                </c:pt>
                <c:pt idx="5">
                  <c:v>2.9241123230447901E-2</c:v>
                </c:pt>
                <c:pt idx="6">
                  <c:v>3.4716157205240177E-2</c:v>
                </c:pt>
                <c:pt idx="7">
                  <c:v>3.4925758553905749E-2</c:v>
                </c:pt>
                <c:pt idx="8">
                  <c:v>3.5966854775341096E-2</c:v>
                </c:pt>
                <c:pt idx="9">
                  <c:v>4.373771412524572E-2</c:v>
                </c:pt>
                <c:pt idx="10">
                  <c:v>5.7442714710512509E-2</c:v>
                </c:pt>
                <c:pt idx="11">
                  <c:v>6.1276034993960247E-2</c:v>
                </c:pt>
                <c:pt idx="12">
                  <c:v>6.5581816808880158E-2</c:v>
                </c:pt>
                <c:pt idx="13">
                  <c:v>7.4086889657823909E-2</c:v>
                </c:pt>
                <c:pt idx="14">
                  <c:v>8.5098175365505541E-2</c:v>
                </c:pt>
                <c:pt idx="15">
                  <c:v>8.7816004561870373E-2</c:v>
                </c:pt>
                <c:pt idx="16">
                  <c:v>9.6186552779772477E-2</c:v>
                </c:pt>
                <c:pt idx="17">
                  <c:v>9.9000000000000005E-2</c:v>
                </c:pt>
                <c:pt idx="18">
                  <c:v>0.10199999999999999</c:v>
                </c:pt>
                <c:pt idx="19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5D-486A-820B-81568E89572E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Sonstige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Tabelle1!$A$2:$A$21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Tabelle1!$F$2:$F$21</c:f>
              <c:numCache>
                <c:formatCode>0.0%\ </c:formatCode>
                <c:ptCount val="20"/>
                <c:pt idx="0">
                  <c:v>0.13085857701511702</c:v>
                </c:pt>
                <c:pt idx="1">
                  <c:v>0.12505013729906514</c:v>
                </c:pt>
                <c:pt idx="2">
                  <c:v>0.1330921181302562</c:v>
                </c:pt>
                <c:pt idx="3">
                  <c:v>0.12293643572078512</c:v>
                </c:pt>
                <c:pt idx="4">
                  <c:v>0.11814722117461515</c:v>
                </c:pt>
                <c:pt idx="5">
                  <c:v>0.10317276133010642</c:v>
                </c:pt>
                <c:pt idx="6">
                  <c:v>2.5015595757953837E-2</c:v>
                </c:pt>
                <c:pt idx="7">
                  <c:v>1.0329244673983216E-3</c:v>
                </c:pt>
                <c:pt idx="8">
                  <c:v>5.0003571683691688E-4</c:v>
                </c:pt>
                <c:pt idx="9">
                  <c:v>7.3715248525695032E-4</c:v>
                </c:pt>
                <c:pt idx="10">
                  <c:v>1.1194682525800246E-3</c:v>
                </c:pt>
                <c:pt idx="11">
                  <c:v>1.3543687543467915E-3</c:v>
                </c:pt>
                <c:pt idx="12">
                  <c:v>2.7561730725666391E-3</c:v>
                </c:pt>
                <c:pt idx="13">
                  <c:v>6.189926951172626E-3</c:v>
                </c:pt>
                <c:pt idx="14">
                  <c:v>8.7181267600200587E-3</c:v>
                </c:pt>
                <c:pt idx="15">
                  <c:v>1.4750047519482988E-2</c:v>
                </c:pt>
                <c:pt idx="16">
                  <c:v>2.0711289164367513E-2</c:v>
                </c:pt>
                <c:pt idx="17">
                  <c:v>2.1999999999999999E-2</c:v>
                </c:pt>
                <c:pt idx="18">
                  <c:v>2.3E-2</c:v>
                </c:pt>
                <c:pt idx="19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5D-486A-820B-81568E895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15680224"/>
        <c:axId val="315677600"/>
      </c:barChart>
      <c:catAx>
        <c:axId val="31568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5677600"/>
        <c:crosses val="autoZero"/>
        <c:auto val="1"/>
        <c:lblAlgn val="ctr"/>
        <c:lblOffset val="100"/>
        <c:noMultiLvlLbl val="0"/>
      </c:catAx>
      <c:valAx>
        <c:axId val="3156776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568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Ohne Schulabschluss</c:v>
                </c:pt>
                <c:pt idx="1">
                  <c:v>Mittelschulabschluss</c:v>
                </c:pt>
                <c:pt idx="2">
                  <c:v>Realschulabschluss</c:v>
                </c:pt>
                <c:pt idx="3">
                  <c:v>Hochschulreife</c:v>
                </c:pt>
                <c:pt idx="4">
                  <c:v>Sonstige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1234</c:v>
                </c:pt>
                <c:pt idx="1">
                  <c:v>12406</c:v>
                </c:pt>
                <c:pt idx="2">
                  <c:v>8610</c:v>
                </c:pt>
                <c:pt idx="3">
                  <c:v>2587</c:v>
                </c:pt>
                <c:pt idx="4">
                  <c:v>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17-4112-8E62-A30754D919F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Ohne Schulabschluss</c:v>
                </c:pt>
                <c:pt idx="1">
                  <c:v>Mittelschulabschluss</c:v>
                </c:pt>
                <c:pt idx="2">
                  <c:v>Realschulabschluss</c:v>
                </c:pt>
                <c:pt idx="3">
                  <c:v>Hochschulreife</c:v>
                </c:pt>
                <c:pt idx="4">
                  <c:v>Sonstige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1152</c:v>
                </c:pt>
                <c:pt idx="1">
                  <c:v>11244</c:v>
                </c:pt>
                <c:pt idx="2">
                  <c:v>8537</c:v>
                </c:pt>
                <c:pt idx="3">
                  <c:v>2598</c:v>
                </c:pt>
                <c:pt idx="4">
                  <c:v>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17-4112-8E62-A30754D91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0817016"/>
        <c:axId val="490818656"/>
      </c:barChart>
      <c:catAx>
        <c:axId val="49081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0818656"/>
        <c:crosses val="autoZero"/>
        <c:auto val="1"/>
        <c:lblAlgn val="ctr"/>
        <c:lblOffset val="100"/>
        <c:noMultiLvlLbl val="0"/>
      </c:catAx>
      <c:valAx>
        <c:axId val="49081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0817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Tabelle1!$B$2:$B$21</c:f>
              <c:numCache>
                <c:formatCode>0.0%</c:formatCode>
                <c:ptCount val="20"/>
                <c:pt idx="0">
                  <c:v>0.2745870542228448</c:v>
                </c:pt>
                <c:pt idx="1">
                  <c:v>0.27759094134707352</c:v>
                </c:pt>
                <c:pt idx="2">
                  <c:v>0.25044005476237041</c:v>
                </c:pt>
                <c:pt idx="3">
                  <c:v>0.24827765501104901</c:v>
                </c:pt>
                <c:pt idx="4">
                  <c:v>0.23341447526313985</c:v>
                </c:pt>
                <c:pt idx="5">
                  <c:v>0.217849683386931</c:v>
                </c:pt>
                <c:pt idx="6">
                  <c:v>0.22248908296943232</c:v>
                </c:pt>
                <c:pt idx="7">
                  <c:v>0.24686894770819884</c:v>
                </c:pt>
                <c:pt idx="8">
                  <c:v>0.28398457032645191</c:v>
                </c:pt>
                <c:pt idx="9">
                  <c:v>0.27832771693344566</c:v>
                </c:pt>
                <c:pt idx="10">
                  <c:v>0.29700892076263774</c:v>
                </c:pt>
                <c:pt idx="11">
                  <c:v>0.31699549763900581</c:v>
                </c:pt>
                <c:pt idx="12">
                  <c:v>0.33987767122253265</c:v>
                </c:pt>
                <c:pt idx="13">
                  <c:v>0.34713571703191082</c:v>
                </c:pt>
                <c:pt idx="14">
                  <c:v>0.33483778883616866</c:v>
                </c:pt>
                <c:pt idx="15">
                  <c:v>0.3316099600836343</c:v>
                </c:pt>
                <c:pt idx="16">
                  <c:v>0.33648286027438679</c:v>
                </c:pt>
                <c:pt idx="17">
                  <c:v>0.35799999999999998</c:v>
                </c:pt>
                <c:pt idx="18">
                  <c:v>0.372</c:v>
                </c:pt>
                <c:pt idx="19">
                  <c:v>0.33500000000000002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9E-4BFA-815E-45133FC8C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0223880"/>
        <c:axId val="470227488"/>
      </c:lineChart>
      <c:catAx>
        <c:axId val="47022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0227488"/>
        <c:crosses val="autoZero"/>
        <c:auto val="1"/>
        <c:lblAlgn val="ctr"/>
        <c:lblOffset val="100"/>
        <c:noMultiLvlLbl val="0"/>
      </c:catAx>
      <c:valAx>
        <c:axId val="47022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0223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488F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Tabelle1!$A$2:$A$19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Tabelle1!$B$2:$B$19</c:f>
              <c:numCache>
                <c:formatCode>#,##0\ \ \ </c:formatCode>
                <c:ptCount val="18"/>
                <c:pt idx="0">
                  <c:v>30678</c:v>
                </c:pt>
                <c:pt idx="1">
                  <c:v>30772</c:v>
                </c:pt>
                <c:pt idx="2">
                  <c:v>29167</c:v>
                </c:pt>
                <c:pt idx="3">
                  <c:v>30163</c:v>
                </c:pt>
                <c:pt idx="4">
                  <c:v>32060</c:v>
                </c:pt>
                <c:pt idx="5">
                  <c:v>30980</c:v>
                </c:pt>
                <c:pt idx="6">
                  <c:v>27998</c:v>
                </c:pt>
                <c:pt idx="7">
                  <c:v>28488</c:v>
                </c:pt>
                <c:pt idx="8">
                  <c:v>28585</c:v>
                </c:pt>
                <c:pt idx="9">
                  <c:v>27319</c:v>
                </c:pt>
                <c:pt idx="10">
                  <c:v>26486</c:v>
                </c:pt>
                <c:pt idx="11">
                  <c:v>26010</c:v>
                </c:pt>
                <c:pt idx="12">
                  <c:v>25923</c:v>
                </c:pt>
                <c:pt idx="13">
                  <c:v>26305</c:v>
                </c:pt>
                <c:pt idx="14">
                  <c:v>26459</c:v>
                </c:pt>
                <c:pt idx="15">
                  <c:v>26157</c:v>
                </c:pt>
                <c:pt idx="16">
                  <c:v>25415</c:v>
                </c:pt>
                <c:pt idx="17">
                  <c:v>24030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F2-4FB8-B4FB-3C579A1AE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315680224"/>
        <c:axId val="315677600"/>
      </c:barChart>
      <c:catAx>
        <c:axId val="31568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5677600"/>
        <c:crosses val="autoZero"/>
        <c:auto val="1"/>
        <c:lblAlgn val="ctr"/>
        <c:lblOffset val="100"/>
        <c:noMultiLvlLbl val="0"/>
      </c:catAx>
      <c:valAx>
        <c:axId val="3156776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\ 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568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Spalte5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2.7588617538510166E-2"/>
                  <c:y val="-9.5017049740119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B6-43F0-B1B2-3A512B5DA9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Tabelle1!$A$2:$A$19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Tabelle1!$B$2:$B$19</c:f>
              <c:numCache>
                <c:formatCode>0.0%</c:formatCode>
                <c:ptCount val="18"/>
                <c:pt idx="0">
                  <c:v>0.22468470315955999</c:v>
                </c:pt>
                <c:pt idx="1">
                  <c:v>0.22154546174503409</c:v>
                </c:pt>
                <c:pt idx="2">
                  <c:v>0.21125403792389147</c:v>
                </c:pt>
                <c:pt idx="3">
                  <c:v>0.21243045284879217</c:v>
                </c:pt>
                <c:pt idx="4">
                  <c:v>0.22311921497668591</c:v>
                </c:pt>
                <c:pt idx="5">
                  <c:v>0.21494185885160824</c:v>
                </c:pt>
                <c:pt idx="6">
                  <c:v>0.20033486934371333</c:v>
                </c:pt>
                <c:pt idx="7">
                  <c:v>0.20530264267337364</c:v>
                </c:pt>
                <c:pt idx="8">
                  <c:v>0.16793072453721383</c:v>
                </c:pt>
                <c:pt idx="9">
                  <c:v>0.19807141562443356</c:v>
                </c:pt>
                <c:pt idx="10">
                  <c:v>0.19310576123886322</c:v>
                </c:pt>
                <c:pt idx="11">
                  <c:v>0.19031800155122708</c:v>
                </c:pt>
                <c:pt idx="12">
                  <c:v>0.19009731093299698</c:v>
                </c:pt>
                <c:pt idx="13">
                  <c:v>0.18766230060211739</c:v>
                </c:pt>
                <c:pt idx="14">
                  <c:v>0.19310883400478776</c:v>
                </c:pt>
                <c:pt idx="15">
                  <c:v>0.19491784343678975</c:v>
                </c:pt>
                <c:pt idx="16">
                  <c:v>0.19579972419318803</c:v>
                </c:pt>
                <c:pt idx="17">
                  <c:v>0.19931653423134985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92-4CE8-8955-C7737065F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7245528"/>
        <c:axId val="497245856"/>
      </c:lineChart>
      <c:catAx>
        <c:axId val="497245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7245856"/>
        <c:crosses val="autoZero"/>
        <c:auto val="1"/>
        <c:lblAlgn val="ctr"/>
        <c:lblOffset val="100"/>
        <c:noMultiLvlLbl val="0"/>
      </c:catAx>
      <c:valAx>
        <c:axId val="497245856"/>
        <c:scaling>
          <c:orientation val="minMax"/>
          <c:max val="0.30000000000000004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7245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Schulabsolventen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Tabelle1!$A$2:$A$35</c:f>
              <c:numCache>
                <c:formatCode>General</c:formatCode>
                <c:ptCount val="3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</c:numCache>
            </c:numRef>
          </c:cat>
          <c:val>
            <c:numRef>
              <c:f>Tabelle1!$B$2:$B$35</c:f>
              <c:numCache>
                <c:formatCode>#,##0</c:formatCode>
                <c:ptCount val="34"/>
                <c:pt idx="0">
                  <c:v>136538</c:v>
                </c:pt>
                <c:pt idx="1">
                  <c:v>138897</c:v>
                </c:pt>
                <c:pt idx="2">
                  <c:v>138066</c:v>
                </c:pt>
                <c:pt idx="3">
                  <c:v>141990</c:v>
                </c:pt>
                <c:pt idx="4">
                  <c:v>143690</c:v>
                </c:pt>
                <c:pt idx="5">
                  <c:v>144132</c:v>
                </c:pt>
                <c:pt idx="6">
                  <c:v>139756</c:v>
                </c:pt>
                <c:pt idx="7">
                  <c:v>138761</c:v>
                </c:pt>
                <c:pt idx="8">
                  <c:v>170219</c:v>
                </c:pt>
                <c:pt idx="9">
                  <c:v>137925</c:v>
                </c:pt>
                <c:pt idx="10">
                  <c:v>137158</c:v>
                </c:pt>
                <c:pt idx="11">
                  <c:v>136666</c:v>
                </c:pt>
                <c:pt idx="12">
                  <c:v>136367</c:v>
                </c:pt>
                <c:pt idx="13">
                  <c:v>140172</c:v>
                </c:pt>
                <c:pt idx="14">
                  <c:v>137016</c:v>
                </c:pt>
                <c:pt idx="15">
                  <c:v>134195</c:v>
                </c:pt>
                <c:pt idx="16">
                  <c:v>129801</c:v>
                </c:pt>
                <c:pt idx="17">
                  <c:v>120562</c:v>
                </c:pt>
                <c:pt idx="18">
                  <c:v>121490</c:v>
                </c:pt>
                <c:pt idx="19">
                  <c:v>122990</c:v>
                </c:pt>
                <c:pt idx="20">
                  <c:v>121610</c:v>
                </c:pt>
                <c:pt idx="21">
                  <c:v>123230</c:v>
                </c:pt>
                <c:pt idx="22">
                  <c:v>93100</c:v>
                </c:pt>
                <c:pt idx="23">
                  <c:v>120120</c:v>
                </c:pt>
                <c:pt idx="24">
                  <c:v>123010</c:v>
                </c:pt>
                <c:pt idx="25">
                  <c:v>124420</c:v>
                </c:pt>
                <c:pt idx="26">
                  <c:v>123960</c:v>
                </c:pt>
                <c:pt idx="27">
                  <c:v>127170</c:v>
                </c:pt>
                <c:pt idx="28">
                  <c:v>131420</c:v>
                </c:pt>
                <c:pt idx="29">
                  <c:v>134220</c:v>
                </c:pt>
                <c:pt idx="30">
                  <c:v>136530</c:v>
                </c:pt>
                <c:pt idx="31">
                  <c:v>138860</c:v>
                </c:pt>
                <c:pt idx="32">
                  <c:v>140310</c:v>
                </c:pt>
                <c:pt idx="33">
                  <c:v>141180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2-4CE8-8955-C7737065F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7245528"/>
        <c:axId val="497245856"/>
      </c:areaChart>
      <c:catAx>
        <c:axId val="497245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7245856"/>
        <c:crosses val="autoZero"/>
        <c:auto val="1"/>
        <c:lblAlgn val="ctr"/>
        <c:lblOffset val="100"/>
        <c:noMultiLvlLbl val="0"/>
      </c:catAx>
      <c:valAx>
        <c:axId val="49724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7245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Jungen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Metallbauer/in</c:v>
                </c:pt>
                <c:pt idx="1">
                  <c:v>Fachverkäufer/in im Lebensmittelhandwerk</c:v>
                </c:pt>
                <c:pt idx="2">
                  <c:v>Maurer/in</c:v>
                </c:pt>
                <c:pt idx="3">
                  <c:v>Maler/in und Lackierer/in</c:v>
                </c:pt>
                <c:pt idx="4">
                  <c:v>Zimmerer/Zimmerin</c:v>
                </c:pt>
                <c:pt idx="5">
                  <c:v>Friseur/in</c:v>
                </c:pt>
                <c:pt idx="6">
                  <c:v>Schreiner/in</c:v>
                </c:pt>
                <c:pt idx="7">
                  <c:v>Anlagenmechaniker/in SHK</c:v>
                </c:pt>
                <c:pt idx="8">
                  <c:v>Elektroniker/in</c:v>
                </c:pt>
                <c:pt idx="9">
                  <c:v>Kraftfahrzeugmechatroniker/in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744</c:v>
                </c:pt>
                <c:pt idx="1">
                  <c:v>295</c:v>
                </c:pt>
                <c:pt idx="2">
                  <c:v>909</c:v>
                </c:pt>
                <c:pt idx="3">
                  <c:v>864</c:v>
                </c:pt>
                <c:pt idx="4">
                  <c:v>1075</c:v>
                </c:pt>
                <c:pt idx="5">
                  <c:v>356</c:v>
                </c:pt>
                <c:pt idx="6">
                  <c:v>1302</c:v>
                </c:pt>
                <c:pt idx="7">
                  <c:v>2114</c:v>
                </c:pt>
                <c:pt idx="8">
                  <c:v>2375</c:v>
                </c:pt>
                <c:pt idx="9">
                  <c:v>3446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B-4228-9055-7B59EC21CC8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Mädchen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Metallbauer/in</c:v>
                </c:pt>
                <c:pt idx="1">
                  <c:v>Fachverkäufer/in im Lebensmittelhandwerk</c:v>
                </c:pt>
                <c:pt idx="2">
                  <c:v>Maurer/in</c:v>
                </c:pt>
                <c:pt idx="3">
                  <c:v>Maler/in und Lackierer/in</c:v>
                </c:pt>
                <c:pt idx="4">
                  <c:v>Zimmerer/Zimmerin</c:v>
                </c:pt>
                <c:pt idx="5">
                  <c:v>Friseur/in</c:v>
                </c:pt>
                <c:pt idx="6">
                  <c:v>Schreiner/in</c:v>
                </c:pt>
                <c:pt idx="7">
                  <c:v>Anlagenmechaniker/in SHK</c:v>
                </c:pt>
                <c:pt idx="8">
                  <c:v>Elektroniker/in</c:v>
                </c:pt>
                <c:pt idx="9">
                  <c:v>Kraftfahrzeugmechatroniker/in</c:v>
                </c:pt>
              </c:strCache>
            </c:strRef>
          </c:cat>
          <c:val>
            <c:numRef>
              <c:f>Tabelle1!$C$2:$C$11</c:f>
              <c:numCache>
                <c:formatCode>#,##0</c:formatCode>
                <c:ptCount val="10"/>
                <c:pt idx="0">
                  <c:v>17</c:v>
                </c:pt>
                <c:pt idx="1">
                  <c:v>604</c:v>
                </c:pt>
                <c:pt idx="2">
                  <c:v>17</c:v>
                </c:pt>
                <c:pt idx="3">
                  <c:v>132</c:v>
                </c:pt>
                <c:pt idx="4">
                  <c:v>37</c:v>
                </c:pt>
                <c:pt idx="5">
                  <c:v>949</c:v>
                </c:pt>
                <c:pt idx="6">
                  <c:v>270</c:v>
                </c:pt>
                <c:pt idx="7">
                  <c:v>37</c:v>
                </c:pt>
                <c:pt idx="8">
                  <c:v>69</c:v>
                </c:pt>
                <c:pt idx="9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7B-4228-9055-7B59EC21C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08692264"/>
        <c:axId val="508688328"/>
      </c:barChart>
      <c:catAx>
        <c:axId val="508692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8688328"/>
        <c:crosses val="autoZero"/>
        <c:auto val="1"/>
        <c:lblAlgn val="ctr"/>
        <c:lblOffset val="100"/>
        <c:noMultiLvlLbl val="0"/>
      </c:catAx>
      <c:valAx>
        <c:axId val="508688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8692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Veränderung</c:v>
                </c:pt>
              </c:strCache>
            </c:strRef>
          </c:tx>
          <c:spPr>
            <a:solidFill>
              <a:srgbClr val="488FDB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9.2963586163299831E-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75-4809-BA7A-2AAFD2D53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Maler/in und Lackierer/in</c:v>
                </c:pt>
                <c:pt idx="1">
                  <c:v>Zahntechniker/in</c:v>
                </c:pt>
                <c:pt idx="2">
                  <c:v>Anlagenmechaniker/in SHK</c:v>
                </c:pt>
                <c:pt idx="3">
                  <c:v>Kaminkehrer/in</c:v>
                </c:pt>
                <c:pt idx="4">
                  <c:v>Zimmerer/Zimmerin</c:v>
                </c:pt>
                <c:pt idx="5">
                  <c:v>Dachdecker/in</c:v>
                </c:pt>
                <c:pt idx="6">
                  <c:v>Zweiradmechatroniker/in</c:v>
                </c:pt>
                <c:pt idx="7">
                  <c:v>Spengler/in</c:v>
                </c:pt>
                <c:pt idx="8">
                  <c:v>Parkettleger/in</c:v>
                </c:pt>
                <c:pt idx="9">
                  <c:v>Gerüstbauer/in</c:v>
                </c:pt>
              </c:strCache>
            </c:strRef>
          </c:cat>
          <c:val>
            <c:numRef>
              <c:f>Tabelle1!$B$2:$B$11</c:f>
              <c:numCache>
                <c:formatCode>0.0%</c:formatCode>
                <c:ptCount val="10"/>
                <c:pt idx="0">
                  <c:v>3.7999999999999999E-2</c:v>
                </c:pt>
                <c:pt idx="1">
                  <c:v>4.2000000000000003E-2</c:v>
                </c:pt>
                <c:pt idx="2">
                  <c:v>7.0999999999999994E-2</c:v>
                </c:pt>
                <c:pt idx="3">
                  <c:v>8.8999999999999996E-2</c:v>
                </c:pt>
                <c:pt idx="4">
                  <c:v>0.122</c:v>
                </c:pt>
                <c:pt idx="5">
                  <c:v>0.183</c:v>
                </c:pt>
                <c:pt idx="6">
                  <c:v>0.21099999999999999</c:v>
                </c:pt>
                <c:pt idx="7">
                  <c:v>0.21299999999999999</c:v>
                </c:pt>
                <c:pt idx="8">
                  <c:v>0.314</c:v>
                </c:pt>
                <c:pt idx="9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75-4809-BA7A-2AAFD2D53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6622064"/>
        <c:axId val="226618784"/>
      </c:barChart>
      <c:catAx>
        <c:axId val="226622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6618784"/>
        <c:crosses val="autoZero"/>
        <c:auto val="1"/>
        <c:lblAlgn val="ctr"/>
        <c:lblOffset val="100"/>
        <c:noMultiLvlLbl val="0"/>
      </c:catAx>
      <c:valAx>
        <c:axId val="226618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662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Veränderung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1.8592717241317876E-7"/>
                  <c:y val="-1.461388907847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75-4809-BA7A-2AAFD2D53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Maßschneider/in</c:v>
                </c:pt>
                <c:pt idx="1">
                  <c:v>Fachkraft für Lagerlogistik</c:v>
                </c:pt>
                <c:pt idx="2">
                  <c:v>Feinwerkmechaniker/in</c:v>
                </c:pt>
                <c:pt idx="3">
                  <c:v>Brauer/in und Mälzer/in</c:v>
                </c:pt>
                <c:pt idx="4">
                  <c:v>Beton- und Stahlbetonbauer/in</c:v>
                </c:pt>
                <c:pt idx="5">
                  <c:v>Fotograf/in</c:v>
                </c:pt>
                <c:pt idx="6">
                  <c:v>Automobilkaufmann/frau</c:v>
                </c:pt>
                <c:pt idx="7">
                  <c:v>Friseur/in</c:v>
                </c:pt>
                <c:pt idx="8">
                  <c:v>Metallbauer/in</c:v>
                </c:pt>
                <c:pt idx="9">
                  <c:v>Bäcker/in</c:v>
                </c:pt>
              </c:strCache>
            </c:strRef>
          </c:cat>
          <c:val>
            <c:numRef>
              <c:f>Tabelle1!$B$2:$B$11</c:f>
              <c:numCache>
                <c:formatCode>0.0%</c:formatCode>
                <c:ptCount val="10"/>
                <c:pt idx="0">
                  <c:v>-0.5</c:v>
                </c:pt>
                <c:pt idx="1">
                  <c:v>-0.33700000000000002</c:v>
                </c:pt>
                <c:pt idx="2">
                  <c:v>-0.32600000000000001</c:v>
                </c:pt>
                <c:pt idx="3">
                  <c:v>-0.30099999999999999</c:v>
                </c:pt>
                <c:pt idx="4">
                  <c:v>-0.28699999999999998</c:v>
                </c:pt>
                <c:pt idx="5">
                  <c:v>-0.23499999999999999</c:v>
                </c:pt>
                <c:pt idx="6">
                  <c:v>-0.20799999999999999</c:v>
                </c:pt>
                <c:pt idx="7">
                  <c:v>-0.17</c:v>
                </c:pt>
                <c:pt idx="8">
                  <c:v>-0.14599999999999999</c:v>
                </c:pt>
                <c:pt idx="9">
                  <c:v>-0.13700000000000001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75-4809-BA7A-2AAFD2D53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6622064"/>
        <c:axId val="226618784"/>
      </c:barChart>
      <c:catAx>
        <c:axId val="226622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6618784"/>
        <c:crosses val="autoZero"/>
        <c:auto val="1"/>
        <c:lblAlgn val="ctr"/>
        <c:lblOffset val="100"/>
        <c:noMultiLvlLbl val="0"/>
      </c:catAx>
      <c:valAx>
        <c:axId val="226618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662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Männer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Tabelle1!$B$2:$B$21</c:f>
              <c:numCache>
                <c:formatCode>0.0%</c:formatCode>
                <c:ptCount val="20"/>
                <c:pt idx="0">
                  <c:v>0.75203521013795316</c:v>
                </c:pt>
                <c:pt idx="1">
                  <c:v>0.75323791475148938</c:v>
                </c:pt>
                <c:pt idx="2">
                  <c:v>0.75603828041926169</c:v>
                </c:pt>
                <c:pt idx="3">
                  <c:v>0.75948503521126765</c:v>
                </c:pt>
                <c:pt idx="4">
                  <c:v>0.75923223960277331</c:v>
                </c:pt>
                <c:pt idx="5">
                  <c:v>0.75980191256830598</c:v>
                </c:pt>
                <c:pt idx="6">
                  <c:v>0.75704726812396861</c:v>
                </c:pt>
                <c:pt idx="7">
                  <c:v>0.75465655765531292</c:v>
                </c:pt>
                <c:pt idx="8">
                  <c:v>0.75345333754400734</c:v>
                </c:pt>
                <c:pt idx="9">
                  <c:v>0.75970043493133954</c:v>
                </c:pt>
                <c:pt idx="10">
                  <c:v>0.76652616297579179</c:v>
                </c:pt>
                <c:pt idx="11">
                  <c:v>0.7718393887456988</c:v>
                </c:pt>
                <c:pt idx="12">
                  <c:v>0.77838549442197547</c:v>
                </c:pt>
                <c:pt idx="13">
                  <c:v>0.78520249871307923</c:v>
                </c:pt>
                <c:pt idx="14">
                  <c:v>0.78754350717337784</c:v>
                </c:pt>
                <c:pt idx="15">
                  <c:v>0.79101101355841141</c:v>
                </c:pt>
                <c:pt idx="16">
                  <c:v>0.7969508942358986</c:v>
                </c:pt>
                <c:pt idx="17">
                  <c:v>0.80600000000000005</c:v>
                </c:pt>
                <c:pt idx="18">
                  <c:v>0.81200000000000006</c:v>
                </c:pt>
                <c:pt idx="19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F2-4FB8-B4FB-3C579A1AEFB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Frauen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Tabelle1!$C$2:$C$21</c:f>
              <c:numCache>
                <c:formatCode>0.0%</c:formatCode>
                <c:ptCount val="20"/>
                <c:pt idx="0">
                  <c:v>0.24796478986204684</c:v>
                </c:pt>
                <c:pt idx="1">
                  <c:v>0.24676208524851062</c:v>
                </c:pt>
                <c:pt idx="2">
                  <c:v>0.24396171958073826</c:v>
                </c:pt>
                <c:pt idx="3">
                  <c:v>0.24051496478873238</c:v>
                </c:pt>
                <c:pt idx="4">
                  <c:v>0.24076776039722667</c:v>
                </c:pt>
                <c:pt idx="5">
                  <c:v>0.24019808743169399</c:v>
                </c:pt>
                <c:pt idx="6">
                  <c:v>0.24295273187603136</c:v>
                </c:pt>
                <c:pt idx="7">
                  <c:v>0.24534344234468711</c:v>
                </c:pt>
                <c:pt idx="8">
                  <c:v>0.2465466624559926</c:v>
                </c:pt>
                <c:pt idx="9">
                  <c:v>0.24029956506866051</c:v>
                </c:pt>
                <c:pt idx="10">
                  <c:v>0.23347383702420824</c:v>
                </c:pt>
                <c:pt idx="11">
                  <c:v>0.22816061125430115</c:v>
                </c:pt>
                <c:pt idx="12">
                  <c:v>0.22161450557802448</c:v>
                </c:pt>
                <c:pt idx="13">
                  <c:v>0.21479750128692071</c:v>
                </c:pt>
                <c:pt idx="14">
                  <c:v>0.21245649282662216</c:v>
                </c:pt>
                <c:pt idx="15">
                  <c:v>0.20898898644158856</c:v>
                </c:pt>
                <c:pt idx="16">
                  <c:v>0.2030491057641014</c:v>
                </c:pt>
                <c:pt idx="17">
                  <c:v>0.19400000000000001</c:v>
                </c:pt>
                <c:pt idx="18">
                  <c:v>0.188</c:v>
                </c:pt>
                <c:pt idx="19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A-4DA0-9955-01226DC72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15680224"/>
        <c:axId val="315677600"/>
      </c:barChart>
      <c:catAx>
        <c:axId val="31568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5677600"/>
        <c:crosses val="autoZero"/>
        <c:auto val="1"/>
        <c:lblAlgn val="ctr"/>
        <c:lblOffset val="100"/>
        <c:noMultiLvlLbl val="0"/>
      </c:catAx>
      <c:valAx>
        <c:axId val="31567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568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Tabelle1!$B$2:$B$21</c:f>
              <c:numCache>
                <c:formatCode>0.0%</c:formatCode>
                <c:ptCount val="20"/>
                <c:pt idx="0">
                  <c:v>0.94590150786012195</c:v>
                </c:pt>
                <c:pt idx="1">
                  <c:v>0.9460574396130208</c:v>
                </c:pt>
                <c:pt idx="2">
                  <c:v>0.94790694646383544</c:v>
                </c:pt>
                <c:pt idx="3">
                  <c:v>0.9530369718309859</c:v>
                </c:pt>
                <c:pt idx="4">
                  <c:v>0.95690678972549281</c:v>
                </c:pt>
                <c:pt idx="5">
                  <c:v>0.96141848816029141</c:v>
                </c:pt>
                <c:pt idx="6">
                  <c:v>0.95607749169247458</c:v>
                </c:pt>
                <c:pt idx="7">
                  <c:v>0.95049224850062242</c:v>
                </c:pt>
                <c:pt idx="8">
                  <c:v>0.95018538662175278</c:v>
                </c:pt>
                <c:pt idx="9">
                  <c:v>0.94631774422127746</c:v>
                </c:pt>
                <c:pt idx="10">
                  <c:v>0.94336979637576879</c:v>
                </c:pt>
                <c:pt idx="11">
                  <c:v>0.93982965473028668</c:v>
                </c:pt>
                <c:pt idx="12">
                  <c:v>0.93177438180288263</c:v>
                </c:pt>
                <c:pt idx="13">
                  <c:v>0.92734810857437011</c:v>
                </c:pt>
                <c:pt idx="14">
                  <c:v>0.91997509833328617</c:v>
                </c:pt>
                <c:pt idx="15">
                  <c:v>0.90866805219776337</c:v>
                </c:pt>
                <c:pt idx="16">
                  <c:v>0.88770811691046414</c:v>
                </c:pt>
                <c:pt idx="17">
                  <c:v>0.86899999999999999</c:v>
                </c:pt>
                <c:pt idx="18">
                  <c:v>0.85299999999999998</c:v>
                </c:pt>
                <c:pt idx="19">
                  <c:v>0.84799999999999998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F2-4FB8-B4FB-3C579A1AEFB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Ausländer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Tabelle1!$C$2:$C$21</c:f>
              <c:numCache>
                <c:formatCode>0.0%</c:formatCode>
                <c:ptCount val="20"/>
                <c:pt idx="0">
                  <c:v>5.4098492139878086E-2</c:v>
                </c:pt>
                <c:pt idx="1">
                  <c:v>5.3942560386979241E-2</c:v>
                </c:pt>
                <c:pt idx="2">
                  <c:v>5.2093053536164578E-2</c:v>
                </c:pt>
                <c:pt idx="3">
                  <c:v>4.6963028169014084E-2</c:v>
                </c:pt>
                <c:pt idx="4">
                  <c:v>4.3093210274507146E-2</c:v>
                </c:pt>
                <c:pt idx="5">
                  <c:v>3.8581511839708559E-2</c:v>
                </c:pt>
                <c:pt idx="6">
                  <c:v>4.3922508307525372E-2</c:v>
                </c:pt>
                <c:pt idx="7">
                  <c:v>4.9507751499377618E-2</c:v>
                </c:pt>
                <c:pt idx="8">
                  <c:v>4.9814613378247191E-2</c:v>
                </c:pt>
                <c:pt idx="9">
                  <c:v>5.3682255778722571E-2</c:v>
                </c:pt>
                <c:pt idx="10">
                  <c:v>5.6630203624231157E-2</c:v>
                </c:pt>
                <c:pt idx="11">
                  <c:v>6.0170345269713342E-2</c:v>
                </c:pt>
                <c:pt idx="12">
                  <c:v>6.8225618197117338E-2</c:v>
                </c:pt>
                <c:pt idx="13">
                  <c:v>7.2651891425629889E-2</c:v>
                </c:pt>
                <c:pt idx="14">
                  <c:v>8.0024901666713832E-2</c:v>
                </c:pt>
                <c:pt idx="15">
                  <c:v>9.1331947802236649E-2</c:v>
                </c:pt>
                <c:pt idx="16">
                  <c:v>0.1122918830895359</c:v>
                </c:pt>
                <c:pt idx="17">
                  <c:v>0.13100000000000001</c:v>
                </c:pt>
                <c:pt idx="18">
                  <c:v>0.14699999999999999</c:v>
                </c:pt>
                <c:pt idx="19">
                  <c:v>0.152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A-4DA0-9955-01226DC72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15680224"/>
        <c:axId val="315677600"/>
      </c:barChart>
      <c:catAx>
        <c:axId val="31568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5677600"/>
        <c:crosses val="autoZero"/>
        <c:auto val="1"/>
        <c:lblAlgn val="ctr"/>
        <c:lblOffset val="100"/>
        <c:noMultiLvlLbl val="0"/>
      </c:catAx>
      <c:valAx>
        <c:axId val="315677600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568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61851-DB44-8546-9F36-BC972F9E5976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C977-4E3C-0D47-8967-10E108558F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86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EC977-4E3C-0D47-8967-10E108558F4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55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EC977-4E3C-0D47-8967-10E108558F4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30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963CC-02E9-45D0-A89A-1FBB7CC5FCE7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2426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963CC-02E9-45D0-A89A-1FBB7CC5FCE7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170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966" y="0"/>
            <a:ext cx="3210034" cy="846000"/>
          </a:xfrm>
          <a:prstGeom prst="rect">
            <a:avLst/>
          </a:prstGeom>
        </p:spPr>
      </p:pic>
      <p:sp>
        <p:nvSpPr>
          <p:cNvPr id="20" name="Rechteck 19"/>
          <p:cNvSpPr/>
          <p:nvPr userDrawn="1"/>
        </p:nvSpPr>
        <p:spPr>
          <a:xfrm>
            <a:off x="0" y="1152000"/>
            <a:ext cx="12192000" cy="541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10180799" y="1152000"/>
            <a:ext cx="2011197" cy="541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2" y="0"/>
            <a:ext cx="5328000" cy="8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16000" y="1123200"/>
            <a:ext cx="8164800" cy="2387600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16000" y="3733200"/>
            <a:ext cx="81648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1728000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0" y="864000"/>
            <a:ext cx="12192000" cy="288000"/>
          </a:xfrm>
          <a:prstGeom prst="rect">
            <a:avLst/>
          </a:prstGeom>
          <a:solidFill>
            <a:srgbClr val="003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-3" y="864000"/>
            <a:ext cx="3888000" cy="288000"/>
          </a:xfrm>
          <a:prstGeom prst="rect">
            <a:avLst/>
          </a:prstGeom>
          <a:solidFill>
            <a:srgbClr val="456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23" name="Foliennummernplatzhalter 5"/>
          <p:cNvSpPr txBox="1">
            <a:spLocks/>
          </p:cNvSpPr>
          <p:nvPr userDrawn="1"/>
        </p:nvSpPr>
        <p:spPr>
          <a:xfrm>
            <a:off x="8807627" y="65555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570000"/>
            <a:ext cx="27432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570000"/>
            <a:ext cx="41148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28800" y="6570000"/>
            <a:ext cx="27432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2A54703-7B11-304E-913B-E52C2E5950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23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,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864001"/>
            <a:ext cx="10756800" cy="72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720000" y="1584000"/>
            <a:ext cx="3463199" cy="25992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4"/>
          </p:nvPr>
        </p:nvSpPr>
        <p:spPr>
          <a:xfrm>
            <a:off x="8008801" y="1584000"/>
            <a:ext cx="3463199" cy="25992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364400" y="1584000"/>
            <a:ext cx="3463199" cy="25992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720725" y="4392000"/>
            <a:ext cx="3462338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4367485" y="4392000"/>
            <a:ext cx="3462338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8009662" y="4391999"/>
            <a:ext cx="3462338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uf Bild, 2/3, anim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5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863999"/>
            <a:ext cx="4176000" cy="5273999"/>
          </a:xfrm>
          <a:solidFill>
            <a:schemeClr val="bg1"/>
          </a:solidFill>
        </p:spPr>
        <p:txBody>
          <a:bodyPr lIns="360000" tIns="360000" rIns="360000"/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4"/>
          </p:nvPr>
        </p:nvSpPr>
        <p:spPr>
          <a:xfrm>
            <a:off x="360001" y="2387006"/>
            <a:ext cx="4176000" cy="3747213"/>
          </a:xfrm>
          <a:prstGeom prst="rect">
            <a:avLst/>
          </a:prstGeom>
        </p:spPr>
        <p:txBody>
          <a:bodyPr vert="horz" lIns="360000" tIns="0" rIns="360000" bIns="0" rtlCol="0">
            <a:noAutofit/>
          </a:bodyPr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uf Bild, 3/2, anim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5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863999"/>
            <a:ext cx="6951600" cy="5273999"/>
          </a:xfrm>
          <a:solidFill>
            <a:schemeClr val="bg1"/>
          </a:solidFill>
        </p:spPr>
        <p:txBody>
          <a:bodyPr lIns="360000" tIns="360000" rIns="360000"/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idx="14"/>
          </p:nvPr>
        </p:nvSpPr>
        <p:spPr>
          <a:xfrm>
            <a:off x="360000" y="2387006"/>
            <a:ext cx="6951599" cy="3747213"/>
          </a:xfrm>
          <a:prstGeom prst="rect">
            <a:avLst/>
          </a:prstGeom>
        </p:spPr>
        <p:txBody>
          <a:bodyPr vert="horz" lIns="360000" tIns="0" rIns="360000" bIns="0" rtlCol="0">
            <a:noAutofit/>
          </a:bodyPr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uiExpand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864000"/>
            <a:ext cx="5181600" cy="9616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0000" y="2160000"/>
            <a:ext cx="5181600" cy="40140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Diagrammplatzhalter 10"/>
          <p:cNvSpPr>
            <a:spLocks noGrp="1"/>
          </p:cNvSpPr>
          <p:nvPr>
            <p:ph type="chart" sz="quarter" idx="14"/>
          </p:nvPr>
        </p:nvSpPr>
        <p:spPr>
          <a:xfrm>
            <a:off x="6429600" y="863998"/>
            <a:ext cx="5079600" cy="53100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13"/>
          </p:nvPr>
        </p:nvSpPr>
        <p:spPr>
          <a:xfrm>
            <a:off x="720725" y="2160000"/>
            <a:ext cx="10756800" cy="3984398"/>
          </a:xfrm>
          <a:prstGeom prst="rect">
            <a:avLst/>
          </a:prstGeo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4"/>
          </p:nvPr>
        </p:nvSpPr>
        <p:spPr>
          <a:xfrm>
            <a:off x="720001" y="2160001"/>
            <a:ext cx="10752000" cy="398439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auf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5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1944000"/>
            <a:ext cx="10515600" cy="1152000"/>
          </a:xfrm>
        </p:spPr>
        <p:txBody>
          <a:bodyPr anchor="t" anchorCtr="0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000" y="6533109"/>
            <a:ext cx="27432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‹Nr.›</a:t>
            </a:fld>
            <a:endParaRPr lang="de-DE"/>
          </a:p>
        </p:txBody>
      </p:sp>
      <p:sp>
        <p:nvSpPr>
          <p:cNvPr id="19" name="Textplatzhalter 17"/>
          <p:cNvSpPr>
            <a:spLocks noGrp="1"/>
          </p:cNvSpPr>
          <p:nvPr>
            <p:ph type="body" sz="quarter" idx="15"/>
          </p:nvPr>
        </p:nvSpPr>
        <p:spPr>
          <a:xfrm>
            <a:off x="0" y="1944000"/>
            <a:ext cx="576000" cy="1152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8094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>
        <p:tmplLst>
          <p:tmpl>
            <p:tnLst>
              <p:par>
                <p:cTn presetID="2" presetClass="entr" presetSubtype="8" decel="5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auf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000" y="6533109"/>
            <a:ext cx="27432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‹Nr.›</a:t>
            </a:fld>
            <a:endParaRPr lang="de-DE"/>
          </a:p>
        </p:txBody>
      </p:sp>
      <p:sp>
        <p:nvSpPr>
          <p:cNvPr id="19" name="Textplatzhalter 17"/>
          <p:cNvSpPr>
            <a:spLocks noGrp="1"/>
          </p:cNvSpPr>
          <p:nvPr>
            <p:ph type="body" sz="quarter" idx="15"/>
          </p:nvPr>
        </p:nvSpPr>
        <p:spPr>
          <a:xfrm>
            <a:off x="0" y="1944000"/>
            <a:ext cx="576000" cy="1152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64000" y="1944000"/>
            <a:ext cx="10515600" cy="1152000"/>
          </a:xfrm>
        </p:spPr>
        <p:txBody>
          <a:bodyPr anchor="t" anchorCtr="0"/>
          <a:lstStyle>
            <a:lvl1pPr algn="l">
              <a:defRPr sz="42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>
        <p:tmplLst>
          <p:tmpl>
            <p:tnLst>
              <p:par>
                <p:cTn presetID="2" presetClass="entr" presetSubtype="8" decel="5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0F14F9F-9AEC-41F8-B614-B01048E4A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60000"/>
            <a:ext cx="10756800" cy="4351338"/>
          </a:xfrm>
          <a:prstGeom prst="rect">
            <a:avLst/>
          </a:prstGeom>
        </p:spPr>
        <p:txBody>
          <a:bodyPr vert="horz" lIns="0" tIns="0" rIns="0" bIns="1080000" rtlCol="0">
            <a:noAutofit/>
          </a:bodyPr>
          <a:lstStyle>
            <a:lvl1pPr marL="317500" indent="-317500">
              <a:buFont typeface="Arial" panose="020B0604020202020204" pitchFamily="34" charset="0"/>
              <a:buChar char="■"/>
              <a:defRPr/>
            </a:lvl1pPr>
            <a:lvl2pPr marL="685800" indent="-327025">
              <a:buFont typeface="Arial" panose="020B0604020202020204" pitchFamily="34" charset="0"/>
              <a:buChar char="■"/>
              <a:defRPr/>
            </a:lvl2pPr>
            <a:lvl3pPr marL="933450" indent="-215900">
              <a:buFont typeface="Arial" panose="020B0604020202020204" pitchFamily="34" charset="0"/>
              <a:buChar char="■"/>
              <a:defRPr/>
            </a:lvl3pPr>
            <a:lvl4pPr marL="1155700" indent="-222250">
              <a:buFont typeface="Arial" panose="020B0604020202020204" pitchFamily="34" charset="0"/>
              <a:buChar char="■"/>
              <a:defRPr/>
            </a:lvl4pPr>
            <a:lvl5pPr marL="1379538" indent="-223838">
              <a:buFont typeface="Arial" panose="020B0604020202020204" pitchFamily="34" charset="0"/>
              <a:buChar char="■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044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864000"/>
            <a:ext cx="10707600" cy="9616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9F2C1999-F290-444A-B7A1-94D920B079B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20000" y="2160000"/>
            <a:ext cx="5181600" cy="4351338"/>
          </a:xfrm>
          <a:prstGeom prst="rect">
            <a:avLst/>
          </a:prstGeom>
        </p:spPr>
        <p:txBody>
          <a:bodyPr vert="horz" lIns="0" tIns="0" rIns="0" bIns="108000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9A36F721-8051-4C89-99C5-1254B9E57B4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50892" y="2160000"/>
            <a:ext cx="5181600" cy="4351338"/>
          </a:xfrm>
          <a:prstGeom prst="rect">
            <a:avLst/>
          </a:prstGeom>
        </p:spPr>
        <p:txBody>
          <a:bodyPr vert="horz" lIns="0" tIns="0" rIns="0" bIns="108000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610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, 3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1" y="864000"/>
            <a:ext cx="5903999" cy="9616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7322400" y="1"/>
            <a:ext cx="4874400" cy="65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idx="14"/>
          </p:nvPr>
        </p:nvSpPr>
        <p:spPr>
          <a:xfrm>
            <a:off x="720000" y="2160000"/>
            <a:ext cx="5904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,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6000" y="864000"/>
            <a:ext cx="5903999" cy="9616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874400" cy="65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idx="14"/>
          </p:nvPr>
        </p:nvSpPr>
        <p:spPr>
          <a:xfrm>
            <a:off x="5616000" y="2160000"/>
            <a:ext cx="5903999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,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1" y="864000"/>
            <a:ext cx="3456000" cy="9616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891200" y="1"/>
            <a:ext cx="7300800" cy="65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idx="14"/>
          </p:nvPr>
        </p:nvSpPr>
        <p:spPr>
          <a:xfrm>
            <a:off x="720000" y="2160000"/>
            <a:ext cx="3456001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17500" indent="-317500">
              <a:buSzPct val="100000"/>
              <a:buFont typeface="Arial" panose="020B0604020202020204" pitchFamily="34" charset="0"/>
              <a:buChar char="■"/>
              <a:defRPr/>
            </a:lvl1pPr>
            <a:lvl2pPr marL="685800" indent="-327025">
              <a:buSzPct val="100000"/>
              <a:buFont typeface="Arial" panose="020B0604020202020204" pitchFamily="34" charset="0"/>
              <a:buChar char="■"/>
              <a:defRPr/>
            </a:lvl2pPr>
            <a:lvl3pPr marL="933450" indent="-215900">
              <a:buSzPct val="100000"/>
              <a:buFont typeface="Arial" panose="020B0604020202020204" pitchFamily="34" charset="0"/>
              <a:buChar char="■"/>
              <a:defRPr/>
            </a:lvl3pPr>
            <a:lvl4pPr marL="1155700" indent="-222250">
              <a:buSzPct val="100000"/>
              <a:buFont typeface="Arial" panose="020B0604020202020204" pitchFamily="34" charset="0"/>
              <a:buChar char="■"/>
              <a:defRPr/>
            </a:lvl4pPr>
            <a:lvl5pPr marL="1379538" indent="-223838">
              <a:buSzPct val="100000"/>
              <a:buFont typeface="Arial" panose="020B0604020202020204" pitchFamily="34" charset="0"/>
              <a:buChar char="■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, 3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7600" y="864000"/>
            <a:ext cx="3456000" cy="9612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7300800" cy="65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idx="14"/>
          </p:nvPr>
        </p:nvSpPr>
        <p:spPr>
          <a:xfrm>
            <a:off x="8067600" y="2160000"/>
            <a:ext cx="3456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966" y="0"/>
            <a:ext cx="3210034" cy="846000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-3" y="6570000"/>
            <a:ext cx="3888000" cy="28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20000" y="864000"/>
            <a:ext cx="10756800" cy="9616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570000"/>
            <a:ext cx="27432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570000"/>
            <a:ext cx="41148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28800" y="6570000"/>
            <a:ext cx="27432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2A54703-7B11-304E-913B-E52C2E5950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AB0713FA-C4D7-4593-9911-339C7E96B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2160000"/>
            <a:ext cx="10756800" cy="4351338"/>
          </a:xfrm>
          <a:prstGeom prst="rect">
            <a:avLst/>
          </a:prstGeom>
        </p:spPr>
        <p:txBody>
          <a:bodyPr vert="horz" lIns="0" tIns="0" rIns="0" bIns="108000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6313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9" r:id="rId3"/>
    <p:sldLayoutId id="2147483650" r:id="rId4"/>
    <p:sldLayoutId id="2147483652" r:id="rId5"/>
    <p:sldLayoutId id="2147483661" r:id="rId6"/>
    <p:sldLayoutId id="2147483663" r:id="rId7"/>
    <p:sldLayoutId id="2147483662" r:id="rId8"/>
    <p:sldLayoutId id="2147483664" r:id="rId9"/>
    <p:sldLayoutId id="2147483667" r:id="rId10"/>
    <p:sldLayoutId id="2147483666" r:id="rId11"/>
    <p:sldLayoutId id="2147483665" r:id="rId12"/>
    <p:sldLayoutId id="2147483671" r:id="rId13"/>
    <p:sldLayoutId id="2147483670" r:id="rId14"/>
    <p:sldLayoutId id="2147483672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73070"/>
          </a:solidFill>
          <a:latin typeface="+mn-lt"/>
          <a:ea typeface="+mj-ea"/>
          <a:cs typeface="+mj-cs"/>
        </a:defRPr>
      </a:lvl1pPr>
    </p:titleStyle>
    <p:bodyStyle>
      <a:lvl1pPr marL="317500" indent="-3175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■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70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■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33450" indent="-215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■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55700" indent="-2222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■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9538" indent="-2238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■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16000" y="1637550"/>
            <a:ext cx="8164800" cy="2387600"/>
          </a:xfrm>
        </p:spPr>
        <p:txBody>
          <a:bodyPr/>
          <a:lstStyle/>
          <a:p>
            <a:r>
              <a:rPr lang="de-DE" dirty="0"/>
              <a:t>Digitalisierung </a:t>
            </a:r>
            <a:br>
              <a:rPr lang="de-DE" dirty="0"/>
            </a:br>
            <a:r>
              <a:rPr lang="de-DE" dirty="0"/>
              <a:t>der Berufsorientierung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16000" y="3733199"/>
            <a:ext cx="8164800" cy="1877025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Dieter Vierlbeck,</a:t>
            </a:r>
            <a:br>
              <a:rPr lang="de-DE" dirty="0"/>
            </a:br>
            <a:r>
              <a:rPr lang="de-DE" dirty="0"/>
              <a:t>Geschäftsführer der Arbeitsgemeinschaft der bayerischen Handwerkskammern</a:t>
            </a:r>
            <a:br>
              <a:rPr lang="de-DE" dirty="0"/>
            </a:br>
            <a:r>
              <a:rPr lang="de-DE" dirty="0"/>
              <a:t>15.11.2021, Ausbildungskonferenz 2021</a:t>
            </a:r>
          </a:p>
        </p:txBody>
      </p:sp>
    </p:spTree>
    <p:extLst>
      <p:ext uri="{BB962C8B-B14F-4D97-AF65-F5344CB8AC3E}">
        <p14:creationId xmlns:p14="http://schemas.microsoft.com/office/powerpoint/2010/main" val="177483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93" y="-893059"/>
            <a:ext cx="12534183" cy="835612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4000" y="4487175"/>
            <a:ext cx="10515600" cy="1152000"/>
          </a:xfrm>
        </p:spPr>
        <p:txBody>
          <a:bodyPr/>
          <a:lstStyle/>
          <a:p>
            <a:r>
              <a:rPr lang="de-DE" dirty="0"/>
              <a:t>Digitale Beratungsstunden/</a:t>
            </a:r>
            <a:br>
              <a:rPr lang="de-DE" dirty="0"/>
            </a:br>
            <a:r>
              <a:rPr lang="de-DE" dirty="0"/>
              <a:t>Schulbesuche/Elternabende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10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0" y="4487175"/>
            <a:ext cx="576000" cy="1152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682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Beratungsstunden/Schulbesuche/Elternabende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11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Digitale Berufsorientierungsstunden in Schulklassen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64" y="3075709"/>
            <a:ext cx="4273260" cy="28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0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74" y="-893059"/>
            <a:ext cx="12553946" cy="835612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4000" y="4487175"/>
            <a:ext cx="10515600" cy="1152000"/>
          </a:xfrm>
        </p:spPr>
        <p:txBody>
          <a:bodyPr/>
          <a:lstStyle/>
          <a:p>
            <a:r>
              <a:rPr lang="de-DE" dirty="0"/>
              <a:t>Anpassung der Informationswege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12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0" y="4487175"/>
            <a:ext cx="576000" cy="1152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723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Anpassung der Informationswege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13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Mini-Games mit Handwerksbezug entwickelt</a:t>
            </a:r>
          </a:p>
          <a:p>
            <a:r>
              <a:rPr lang="de-DE" dirty="0" err="1"/>
              <a:t>Role</a:t>
            </a:r>
            <a:r>
              <a:rPr lang="de-DE" dirty="0"/>
              <a:t>-Model-Videos zu Handwerksberufen</a:t>
            </a:r>
          </a:p>
        </p:txBody>
      </p:sp>
      <p:sp>
        <p:nvSpPr>
          <p:cNvPr id="7" name="object 3"/>
          <p:cNvSpPr/>
          <p:nvPr/>
        </p:nvSpPr>
        <p:spPr>
          <a:xfrm>
            <a:off x="7572894" y="3167149"/>
            <a:ext cx="3899105" cy="30488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/>
          <p:nvPr/>
        </p:nvSpPr>
        <p:spPr>
          <a:xfrm>
            <a:off x="1914144" y="3245357"/>
            <a:ext cx="3238500" cy="2863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66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940" y="-287998"/>
            <a:ext cx="13257880" cy="714599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4000" y="4487175"/>
            <a:ext cx="10515600" cy="1152000"/>
          </a:xfrm>
        </p:spPr>
        <p:txBody>
          <a:bodyPr/>
          <a:lstStyle/>
          <a:p>
            <a:r>
              <a:rPr lang="de-DE" dirty="0"/>
              <a:t>Ausbildungsanalyse</a:t>
            </a:r>
            <a:br>
              <a:rPr lang="de-DE" dirty="0"/>
            </a:br>
            <a:r>
              <a:rPr lang="de-DE" dirty="0"/>
              <a:t>Bayerisches Handwerk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14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0" y="4487175"/>
            <a:ext cx="576000" cy="1152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515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Neuabschlüsse zum 30. September 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15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 bwMode="gray">
          <a:xfrm>
            <a:off x="8798872" y="6379791"/>
            <a:ext cx="3297262" cy="1538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61732" indent="-361732">
              <a:buClr>
                <a:srgbClr val="488FDB"/>
              </a:buClr>
            </a:pPr>
            <a:r>
              <a:rPr lang="de-DE" sz="1000" dirty="0"/>
              <a:t>Quelle: Handwerkskammer für München und Oberbayern 2021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1738" t="15984" r="8760" b="24999"/>
          <a:stretch/>
        </p:blipFill>
        <p:spPr>
          <a:xfrm>
            <a:off x="1272720" y="1773136"/>
            <a:ext cx="9114138" cy="424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3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Neuabschlüsse zum 30. September 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16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 bwMode="gray">
          <a:xfrm>
            <a:off x="8798872" y="6379791"/>
            <a:ext cx="3297262" cy="1538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61732" indent="-361732">
              <a:buClr>
                <a:srgbClr val="488FDB"/>
              </a:buClr>
            </a:pPr>
            <a:r>
              <a:rPr lang="de-DE" sz="1000" dirty="0"/>
              <a:t>Quelle: Handwerkskammer für München und Oberbayern 2021</a:t>
            </a:r>
          </a:p>
        </p:txBody>
      </p:sp>
      <p:graphicFrame>
        <p:nvGraphicFramePr>
          <p:cNvPr id="11" name="Diagrammplatzhalter 7"/>
          <p:cNvGraphicFramePr>
            <a:graphicFrameLocks/>
          </p:cNvGraphicFramePr>
          <p:nvPr/>
        </p:nvGraphicFramePr>
        <p:xfrm>
          <a:off x="1128741" y="2160919"/>
          <a:ext cx="10249877" cy="398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Gruppieren 14"/>
          <p:cNvGrpSpPr/>
          <p:nvPr/>
        </p:nvGrpSpPr>
        <p:grpSpPr>
          <a:xfrm>
            <a:off x="4368258" y="1773135"/>
            <a:ext cx="4263999" cy="713072"/>
            <a:chOff x="2816493" y="1923654"/>
            <a:chExt cx="1686394" cy="713258"/>
          </a:xfrm>
        </p:grpSpPr>
        <p:cxnSp>
          <p:nvCxnSpPr>
            <p:cNvPr id="16" name="Gerade Verbindung mit Pfeil 15"/>
            <p:cNvCxnSpPr/>
            <p:nvPr/>
          </p:nvCxnSpPr>
          <p:spPr bwMode="gray">
            <a:xfrm>
              <a:off x="2816493" y="2355702"/>
              <a:ext cx="1686394" cy="281210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/>
          </p:nvSpPr>
          <p:spPr bwMode="gray">
            <a:xfrm>
              <a:off x="3422767" y="1923654"/>
              <a:ext cx="1080120" cy="4320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buClr>
                  <a:srgbClr val="488FDB"/>
                </a:buClr>
              </a:pPr>
              <a:r>
                <a:rPr lang="de-DE" sz="3199" dirty="0">
                  <a:solidFill>
                    <a:srgbClr val="C00000"/>
                  </a:solidFill>
                </a:rPr>
                <a:t>-7,2%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34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Neuabschlüsse im bayerischen Handwerk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17</a:t>
            </a:fld>
            <a:endParaRPr lang="de-DE"/>
          </a:p>
        </p:txBody>
      </p:sp>
      <p:graphicFrame>
        <p:nvGraphicFramePr>
          <p:cNvPr id="9" name="Diagrammplatzhalter 8"/>
          <p:cNvGraphicFramePr>
            <a:graphicFrameLocks noGrp="1"/>
          </p:cNvGraphicFramePr>
          <p:nvPr>
            <p:ph type="chart" sz="quarter" idx="13"/>
          </p:nvPr>
        </p:nvGraphicFramePr>
        <p:xfrm>
          <a:off x="723526" y="2161249"/>
          <a:ext cx="10751299" cy="368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/>
          <p:cNvSpPr txBox="1"/>
          <p:nvPr/>
        </p:nvSpPr>
        <p:spPr bwMode="gray">
          <a:xfrm>
            <a:off x="8798872" y="6379791"/>
            <a:ext cx="3297262" cy="1538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61732" indent="-361732">
              <a:buClr>
                <a:srgbClr val="488FDB"/>
              </a:buClr>
            </a:pPr>
            <a:r>
              <a:rPr lang="de-DE" sz="1000" dirty="0"/>
              <a:t>Quelle: Handwerkskammer für München und Oberbayern 2021</a:t>
            </a:r>
          </a:p>
        </p:txBody>
      </p:sp>
    </p:spTree>
    <p:extLst>
      <p:ext uri="{BB962C8B-B14F-4D97-AF65-F5344CB8AC3E}">
        <p14:creationId xmlns:p14="http://schemas.microsoft.com/office/powerpoint/2010/main" val="251384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Handwerksanteil an den Schulabsolventinnen und </a:t>
            </a:r>
            <a:br>
              <a:rPr lang="de-DE" dirty="0"/>
            </a:br>
            <a:r>
              <a:rPr lang="de-DE" dirty="0"/>
              <a:t>-absolventen in Bayern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>
                <a:solidFill>
                  <a:srgbClr val="FFFFFF"/>
                </a:solidFill>
                <a:latin typeface="Calibri" panose="020F0502020204030204"/>
              </a:rPr>
              <a:pPr/>
              <a:t>18</a:t>
            </a:fld>
            <a:endParaRPr lang="de-DE">
              <a:solidFill>
                <a:srgbClr val="FFFFFF"/>
              </a:solidFill>
              <a:latin typeface="Calibri" panose="020F0502020204030204"/>
            </a:endParaRPr>
          </a:p>
        </p:txBody>
      </p:sp>
      <p:graphicFrame>
        <p:nvGraphicFramePr>
          <p:cNvPr id="9" name="Diagrammplatzhalter 8"/>
          <p:cNvGraphicFramePr>
            <a:graphicFrameLocks noGrp="1"/>
          </p:cNvGraphicFramePr>
          <p:nvPr>
            <p:ph type="chart" sz="quarter" idx="13"/>
          </p:nvPr>
        </p:nvGraphicFramePr>
        <p:xfrm>
          <a:off x="722125" y="2160918"/>
          <a:ext cx="10754099" cy="3643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 bwMode="gray">
          <a:xfrm>
            <a:off x="5476353" y="6379791"/>
            <a:ext cx="6504895" cy="1538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61732" indent="-361732">
              <a:buClr>
                <a:srgbClr val="488FDB"/>
              </a:buClr>
            </a:pPr>
            <a:r>
              <a:rPr lang="de-DE" sz="1000" dirty="0">
                <a:solidFill>
                  <a:srgbClr val="000000"/>
                </a:solidFill>
                <a:latin typeface="Calibri" panose="020F0502020204030204"/>
              </a:rPr>
              <a:t>Quelle: Bayerisches Staatsministerium für Unterricht und Kultus und Handwerkskammer für München und Oberbayern 2021 </a:t>
            </a:r>
          </a:p>
        </p:txBody>
      </p:sp>
    </p:spTree>
    <p:extLst>
      <p:ext uri="{BB962C8B-B14F-4D97-AF65-F5344CB8AC3E}">
        <p14:creationId xmlns:p14="http://schemas.microsoft.com/office/powerpoint/2010/main" val="367277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Schulabsolventinnen und -absolventen in Bayern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>
                <a:solidFill>
                  <a:srgbClr val="FFFFFF"/>
                </a:solidFill>
                <a:latin typeface="Calibri" panose="020F0502020204030204"/>
              </a:rPr>
              <a:pPr/>
              <a:t>19</a:t>
            </a:fld>
            <a:endParaRPr lang="de-DE">
              <a:solidFill>
                <a:srgbClr val="FFFFFF"/>
              </a:solidFill>
              <a:latin typeface="Calibri" panose="020F0502020204030204"/>
            </a:endParaRPr>
          </a:p>
        </p:txBody>
      </p:sp>
      <p:graphicFrame>
        <p:nvGraphicFramePr>
          <p:cNvPr id="9" name="Diagrammplatzhalter 8"/>
          <p:cNvGraphicFramePr>
            <a:graphicFrameLocks noGrp="1"/>
          </p:cNvGraphicFramePr>
          <p:nvPr>
            <p:ph type="chart" sz="quarter" idx="13"/>
          </p:nvPr>
        </p:nvGraphicFramePr>
        <p:xfrm>
          <a:off x="587759" y="2160918"/>
          <a:ext cx="10754099" cy="4183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feld 24"/>
          <p:cNvSpPr txBox="1"/>
          <p:nvPr/>
        </p:nvSpPr>
        <p:spPr>
          <a:xfrm>
            <a:off x="5880032" y="3572979"/>
            <a:ext cx="1477895" cy="400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buClr>
                <a:srgbClr val="488FDB"/>
              </a:buClr>
            </a:pPr>
            <a:r>
              <a:rPr lang="de-DE" sz="1999" dirty="0">
                <a:solidFill>
                  <a:srgbClr val="000000"/>
                </a:solidFill>
                <a:latin typeface="Calibri" panose="020F0502020204030204"/>
              </a:rPr>
              <a:t>2021: </a:t>
            </a:r>
            <a:r>
              <a:rPr lang="de-DE" sz="1999" dirty="0">
                <a:solidFill>
                  <a:srgbClr val="000000"/>
                </a:solidFill>
              </a:rPr>
              <a:t>121.490</a:t>
            </a:r>
            <a:endParaRPr lang="de-DE" sz="1999" dirty="0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6511306" y="2637274"/>
            <a:ext cx="4516195" cy="1259822"/>
            <a:chOff x="6511413" y="2461532"/>
            <a:chExt cx="4517371" cy="1260150"/>
          </a:xfrm>
        </p:grpSpPr>
        <p:cxnSp>
          <p:nvCxnSpPr>
            <p:cNvPr id="26" name="Gerade Verbindung mit Pfeil 25"/>
            <p:cNvCxnSpPr/>
            <p:nvPr/>
          </p:nvCxnSpPr>
          <p:spPr>
            <a:xfrm flipV="1">
              <a:off x="6511413" y="2561192"/>
              <a:ext cx="4517371" cy="522708"/>
            </a:xfrm>
            <a:prstGeom prst="straightConnector1">
              <a:avLst/>
            </a:prstGeom>
            <a:ln w="635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/>
            <p:cNvSpPr txBox="1"/>
            <p:nvPr/>
          </p:nvSpPr>
          <p:spPr>
            <a:xfrm>
              <a:off x="8442603" y="2461532"/>
              <a:ext cx="659007" cy="40060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buClr>
                  <a:srgbClr val="488FDB"/>
                </a:buClr>
              </a:pPr>
              <a:r>
                <a:rPr lang="de-DE" sz="1999" dirty="0">
                  <a:solidFill>
                    <a:srgbClr val="92D050"/>
                  </a:solidFill>
                  <a:latin typeface="Calibri" panose="020F0502020204030204"/>
                </a:rPr>
                <a:t>+16%</a:t>
              </a: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9461315" y="3321079"/>
              <a:ext cx="1478280" cy="40060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buClr>
                  <a:srgbClr val="488FDB"/>
                </a:buClr>
              </a:pPr>
              <a:r>
                <a:rPr lang="de-DE" sz="1999" dirty="0">
                  <a:solidFill>
                    <a:srgbClr val="000000"/>
                  </a:solidFill>
                  <a:latin typeface="Calibri" panose="020F0502020204030204"/>
                </a:rPr>
                <a:t>2036: </a:t>
              </a:r>
              <a:r>
                <a:rPr lang="de-DE" sz="1999" dirty="0">
                  <a:solidFill>
                    <a:srgbClr val="000000"/>
                  </a:solidFill>
                </a:rPr>
                <a:t>141.180</a:t>
              </a:r>
              <a:endParaRPr lang="de-DE" sz="1999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1488688" y="3267185"/>
            <a:ext cx="1477895" cy="400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buClr>
                <a:srgbClr val="488FDB"/>
              </a:buClr>
            </a:pPr>
            <a:r>
              <a:rPr lang="de-DE" sz="1999" dirty="0">
                <a:solidFill>
                  <a:srgbClr val="000000"/>
                </a:solidFill>
                <a:latin typeface="Calibri" panose="020F0502020204030204"/>
              </a:rPr>
              <a:t>2003: </a:t>
            </a:r>
            <a:r>
              <a:rPr lang="de-DE" sz="1999" dirty="0">
                <a:solidFill>
                  <a:srgbClr val="000000"/>
                </a:solidFill>
              </a:rPr>
              <a:t>136.538</a:t>
            </a:r>
            <a:endParaRPr lang="de-DE" sz="1999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8" name="Textfeld 27"/>
          <p:cNvSpPr txBox="1"/>
          <p:nvPr/>
        </p:nvSpPr>
        <p:spPr bwMode="gray">
          <a:xfrm>
            <a:off x="8350464" y="6379791"/>
            <a:ext cx="3612228" cy="1538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61732" indent="-361732">
              <a:buClr>
                <a:srgbClr val="488FDB"/>
              </a:buClr>
            </a:pPr>
            <a:r>
              <a:rPr lang="de-DE" sz="1000" dirty="0">
                <a:solidFill>
                  <a:srgbClr val="000000"/>
                </a:solidFill>
                <a:latin typeface="Calibri" panose="020F0502020204030204"/>
              </a:rPr>
              <a:t>Quelle: Bayerisches Staatsministerium für Unterricht und Kultus 2021</a:t>
            </a:r>
          </a:p>
        </p:txBody>
      </p:sp>
    </p:spTree>
    <p:extLst>
      <p:ext uri="{BB962C8B-B14F-4D97-AF65-F5344CB8AC3E}">
        <p14:creationId xmlns:p14="http://schemas.microsoft.com/office/powerpoint/2010/main" val="299422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/>
          <p:cNvPicPr>
            <a:picLocks noGrp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0806"/>
            <a:ext cx="12192000" cy="811161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4000" y="4487175"/>
            <a:ext cx="10515600" cy="1152000"/>
          </a:xfrm>
        </p:spPr>
        <p:txBody>
          <a:bodyPr/>
          <a:lstStyle/>
          <a:p>
            <a:r>
              <a:rPr lang="de-DE" dirty="0"/>
              <a:t>Berufsorientierung in Präsenz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2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0" y="4487175"/>
            <a:ext cx="576000" cy="1152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82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stärksten Ausbildungsberufe 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20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 bwMode="gray">
          <a:xfrm>
            <a:off x="8357641" y="6381328"/>
            <a:ext cx="374140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61950" indent="-361950">
              <a:buClr>
                <a:srgbClr val="488FDB"/>
              </a:buClr>
            </a:pPr>
            <a:r>
              <a:rPr lang="de-DE" sz="1000" dirty="0"/>
              <a:t>Quelle: Arbeitsgemeinschaft der bayerischen Handwerkskammern 2021</a:t>
            </a:r>
          </a:p>
        </p:txBody>
      </p:sp>
      <p:graphicFrame>
        <p:nvGraphicFramePr>
          <p:cNvPr id="12" name="Diagrammplatzhalter 11"/>
          <p:cNvGraphicFramePr>
            <a:graphicFrameLocks noGrp="1"/>
          </p:cNvGraphicFramePr>
          <p:nvPr>
            <p:ph type="chart" sz="quarter" idx="13"/>
          </p:nvPr>
        </p:nvGraphicFramePr>
        <p:xfrm>
          <a:off x="720725" y="2160588"/>
          <a:ext cx="10756900" cy="398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78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Gewinner 2020 </a:t>
            </a:r>
            <a:r>
              <a:rPr lang="de-DE" sz="2800" dirty="0"/>
              <a:t>(mind. 50 Neuabschlüsse 2019)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21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 bwMode="gray">
          <a:xfrm>
            <a:off x="8357641" y="6381328"/>
            <a:ext cx="387285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61950" indent="-361950">
              <a:buClr>
                <a:srgbClr val="488FDB"/>
              </a:buClr>
            </a:pPr>
            <a:r>
              <a:rPr lang="de-DE" sz="1000" dirty="0"/>
              <a:t>Quelle: Arbeitsgemeinschaft der bayerischen Handwerkskammern 2021</a:t>
            </a:r>
          </a:p>
        </p:txBody>
      </p:sp>
      <p:graphicFrame>
        <p:nvGraphicFramePr>
          <p:cNvPr id="9" name="Diagrammplatzhalter 8"/>
          <p:cNvGraphicFramePr>
            <a:graphicFrameLocks noGrp="1"/>
          </p:cNvGraphicFramePr>
          <p:nvPr>
            <p:ph type="chart" sz="quarter" idx="13"/>
          </p:nvPr>
        </p:nvGraphicFramePr>
        <p:xfrm>
          <a:off x="720725" y="2160588"/>
          <a:ext cx="10756900" cy="398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302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Verlierer 2020 </a:t>
            </a:r>
            <a:r>
              <a:rPr lang="de-DE" sz="2800" dirty="0"/>
              <a:t>(mind. 50 Neuabschlüsse 2019)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22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 bwMode="gray">
          <a:xfrm>
            <a:off x="8357641" y="6381328"/>
            <a:ext cx="387285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61950" indent="-361950">
              <a:buClr>
                <a:srgbClr val="488FDB"/>
              </a:buClr>
            </a:pPr>
            <a:r>
              <a:rPr lang="de-DE" sz="1000" dirty="0"/>
              <a:t>Quelle: Arbeitsgemeinschaft der bayerischen Handwerkskammern 2021</a:t>
            </a:r>
          </a:p>
        </p:txBody>
      </p:sp>
      <p:graphicFrame>
        <p:nvGraphicFramePr>
          <p:cNvPr id="9" name="Diagrammplatzhalter 8"/>
          <p:cNvGraphicFramePr>
            <a:graphicFrameLocks noGrp="1"/>
          </p:cNvGraphicFramePr>
          <p:nvPr>
            <p:ph type="chart" sz="quarter" idx="13"/>
          </p:nvPr>
        </p:nvGraphicFramePr>
        <p:xfrm>
          <a:off x="720725" y="2160588"/>
          <a:ext cx="10756900" cy="398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58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Frauen und Männer in der Ausbildung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23</a:t>
            </a:fld>
            <a:endParaRPr lang="de-DE"/>
          </a:p>
        </p:txBody>
      </p:sp>
      <p:graphicFrame>
        <p:nvGraphicFramePr>
          <p:cNvPr id="9" name="Diagrammplatzhalter 8"/>
          <p:cNvGraphicFramePr>
            <a:graphicFrameLocks noGrp="1"/>
          </p:cNvGraphicFramePr>
          <p:nvPr>
            <p:ph type="chart" sz="quarter" idx="13"/>
          </p:nvPr>
        </p:nvGraphicFramePr>
        <p:xfrm>
          <a:off x="720725" y="2160588"/>
          <a:ext cx="10756900" cy="367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/>
          <p:cNvSpPr txBox="1"/>
          <p:nvPr/>
        </p:nvSpPr>
        <p:spPr bwMode="gray">
          <a:xfrm>
            <a:off x="8357641" y="6381328"/>
            <a:ext cx="374140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61950" indent="-361950">
              <a:buClr>
                <a:srgbClr val="488FDB"/>
              </a:buClr>
            </a:pPr>
            <a:r>
              <a:rPr lang="de-DE" sz="1000" dirty="0"/>
              <a:t>Quelle: Arbeitsgemeinschaft der bayerischen Handwerkskammern 2021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20000" y="5848351"/>
            <a:ext cx="10471875" cy="5817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Clr>
                <a:schemeClr val="accent1"/>
              </a:buClr>
            </a:pPr>
            <a:r>
              <a:rPr lang="de-DE" sz="2800" dirty="0">
                <a:solidFill>
                  <a:srgbClr val="073070"/>
                </a:solidFill>
                <a:ea typeface="+mj-ea"/>
                <a:cs typeface="+mj-cs"/>
              </a:rPr>
              <a:t>Frauenanteil erreicht neuen Tiefstand</a:t>
            </a:r>
            <a:r>
              <a:rPr lang="de-DE" sz="2800" dirty="0">
                <a:solidFill>
                  <a:srgbClr val="07307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54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Ausländeranteil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24</a:t>
            </a:fld>
            <a:endParaRPr lang="de-DE"/>
          </a:p>
        </p:txBody>
      </p:sp>
      <p:graphicFrame>
        <p:nvGraphicFramePr>
          <p:cNvPr id="9" name="Diagrammplatzhalter 8"/>
          <p:cNvGraphicFramePr>
            <a:graphicFrameLocks noGrp="1"/>
          </p:cNvGraphicFramePr>
          <p:nvPr>
            <p:ph type="chart" sz="quarter" idx="13"/>
          </p:nvPr>
        </p:nvGraphicFramePr>
        <p:xfrm>
          <a:off x="720725" y="2160588"/>
          <a:ext cx="10756900" cy="367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/>
          <p:cNvSpPr txBox="1"/>
          <p:nvPr/>
        </p:nvSpPr>
        <p:spPr bwMode="gray">
          <a:xfrm>
            <a:off x="8357641" y="6381328"/>
            <a:ext cx="374140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61950" indent="-361950">
              <a:buClr>
                <a:srgbClr val="488FDB"/>
              </a:buClr>
            </a:pPr>
            <a:r>
              <a:rPr lang="de-DE" sz="1000" dirty="0"/>
              <a:t>Quelle: Arbeitsgemeinschaft der bayerischen Handwerkskammern 2021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20000" y="5848351"/>
            <a:ext cx="10471875" cy="5817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Clr>
                <a:schemeClr val="accent1"/>
              </a:buClr>
            </a:pPr>
            <a:r>
              <a:rPr lang="de-DE" sz="2800" dirty="0">
                <a:solidFill>
                  <a:srgbClr val="073070"/>
                </a:solidFill>
                <a:ea typeface="+mj-ea"/>
                <a:cs typeface="+mj-cs"/>
              </a:rPr>
              <a:t>Ausländeranteil erreicht neuen Höchststand.</a:t>
            </a:r>
            <a:endParaRPr lang="de-DE" sz="2800" dirty="0">
              <a:solidFill>
                <a:srgbClr val="073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Woher kommen die ausländischen Lehrlinge?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25</a:t>
            </a:fld>
            <a:endParaRPr lang="de-DE"/>
          </a:p>
        </p:txBody>
      </p:sp>
      <p:graphicFrame>
        <p:nvGraphicFramePr>
          <p:cNvPr id="9" name="Diagrammplatzhalter 8"/>
          <p:cNvGraphicFramePr>
            <a:graphicFrameLocks noGrp="1"/>
          </p:cNvGraphicFramePr>
          <p:nvPr>
            <p:ph type="chart" sz="quarter" idx="13"/>
          </p:nvPr>
        </p:nvGraphicFramePr>
        <p:xfrm>
          <a:off x="720725" y="2160588"/>
          <a:ext cx="10756900" cy="367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/>
          <p:cNvSpPr txBox="1"/>
          <p:nvPr/>
        </p:nvSpPr>
        <p:spPr bwMode="gray">
          <a:xfrm>
            <a:off x="8357641" y="6381328"/>
            <a:ext cx="374140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61950" indent="-361950">
              <a:buClr>
                <a:srgbClr val="488FDB"/>
              </a:buClr>
            </a:pPr>
            <a:r>
              <a:rPr lang="de-DE" sz="1000" dirty="0"/>
              <a:t>Quelle: Arbeitsgemeinschaft der bayerischen Handwerkskammern 2021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20000" y="5848351"/>
            <a:ext cx="10471875" cy="5817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Clr>
                <a:schemeClr val="accent1"/>
              </a:buClr>
            </a:pPr>
            <a:r>
              <a:rPr lang="de-DE" sz="2800" dirty="0">
                <a:solidFill>
                  <a:srgbClr val="073070"/>
                </a:solidFill>
                <a:ea typeface="+mj-ea"/>
                <a:cs typeface="+mj-cs"/>
              </a:rPr>
              <a:t>Zahl der Geflüchteten nicht weiter gestiegen</a:t>
            </a:r>
            <a:r>
              <a:rPr lang="de-DE" sz="2800" dirty="0">
                <a:solidFill>
                  <a:srgbClr val="07307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325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Schulische Vorbildung der Lehrlinge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26</a:t>
            </a:fld>
            <a:endParaRPr lang="de-DE"/>
          </a:p>
        </p:txBody>
      </p:sp>
      <p:graphicFrame>
        <p:nvGraphicFramePr>
          <p:cNvPr id="9" name="Diagrammplatzhalter 8"/>
          <p:cNvGraphicFramePr>
            <a:graphicFrameLocks noGrp="1"/>
          </p:cNvGraphicFramePr>
          <p:nvPr>
            <p:ph type="chart" sz="quarter" idx="13"/>
          </p:nvPr>
        </p:nvGraphicFramePr>
        <p:xfrm>
          <a:off x="720725" y="2160588"/>
          <a:ext cx="10756900" cy="367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/>
          <p:cNvSpPr txBox="1"/>
          <p:nvPr/>
        </p:nvSpPr>
        <p:spPr bwMode="gray">
          <a:xfrm>
            <a:off x="8357641" y="6381328"/>
            <a:ext cx="374140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61950" indent="-361950">
              <a:buClr>
                <a:srgbClr val="488FDB"/>
              </a:buClr>
            </a:pPr>
            <a:r>
              <a:rPr lang="de-DE" sz="1000" dirty="0"/>
              <a:t>Quelle: Arbeitsgemeinschaft der bayerischen Handwerkskammern 2021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20000" y="5848351"/>
            <a:ext cx="10471875" cy="5817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Clr>
                <a:schemeClr val="accent1"/>
              </a:buClr>
            </a:pPr>
            <a:r>
              <a:rPr lang="de-DE" sz="2800" dirty="0">
                <a:solidFill>
                  <a:srgbClr val="073070"/>
                </a:solidFill>
                <a:ea typeface="+mj-ea"/>
                <a:cs typeface="+mj-cs"/>
              </a:rPr>
              <a:t>Mittelschüler verlieren weiter an Bedeutung.</a:t>
            </a:r>
            <a:endParaRPr lang="de-DE" sz="2800" dirty="0">
              <a:solidFill>
                <a:srgbClr val="073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4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999" y="864000"/>
            <a:ext cx="11005275" cy="961625"/>
          </a:xfrm>
        </p:spPr>
        <p:txBody>
          <a:bodyPr/>
          <a:lstStyle/>
          <a:p>
            <a:r>
              <a:rPr lang="de-DE" dirty="0"/>
              <a:t>Entwicklung bei der schulischen Vorbildung der Lehrlinge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27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 bwMode="gray">
          <a:xfrm>
            <a:off x="8357641" y="6381328"/>
            <a:ext cx="374140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61950" indent="-361950">
              <a:buClr>
                <a:srgbClr val="488FDB"/>
              </a:buClr>
            </a:pPr>
            <a:r>
              <a:rPr lang="de-DE" sz="1000" dirty="0"/>
              <a:t>Quelle: Arbeitsgemeinschaft der bayerischen Handwerkskammern 2021</a:t>
            </a:r>
          </a:p>
        </p:txBody>
      </p:sp>
      <p:graphicFrame>
        <p:nvGraphicFramePr>
          <p:cNvPr id="12" name="Diagrammplatzhalter 11"/>
          <p:cNvGraphicFramePr>
            <a:graphicFrameLocks noGrp="1"/>
          </p:cNvGraphicFramePr>
          <p:nvPr>
            <p:ph type="chart" sz="quarter" idx="13"/>
          </p:nvPr>
        </p:nvGraphicFramePr>
        <p:xfrm>
          <a:off x="720725" y="2300365"/>
          <a:ext cx="10756900" cy="398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Pfeil nach unten 12"/>
          <p:cNvSpPr/>
          <p:nvPr/>
        </p:nvSpPr>
        <p:spPr>
          <a:xfrm>
            <a:off x="1989667" y="4694843"/>
            <a:ext cx="643467" cy="44500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 err="1"/>
          </a:p>
        </p:txBody>
      </p:sp>
      <p:sp>
        <p:nvSpPr>
          <p:cNvPr id="14" name="Textfeld 13"/>
          <p:cNvSpPr txBox="1"/>
          <p:nvPr/>
        </p:nvSpPr>
        <p:spPr>
          <a:xfrm>
            <a:off x="1854200" y="4228733"/>
            <a:ext cx="778934" cy="4413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Clr>
                <a:schemeClr val="accent1"/>
              </a:buClr>
            </a:pPr>
            <a:r>
              <a:rPr lang="de-DE" sz="2800" dirty="0">
                <a:solidFill>
                  <a:srgbClr val="FF0000"/>
                </a:solidFill>
              </a:rPr>
              <a:t>-6,6%</a:t>
            </a:r>
          </a:p>
        </p:txBody>
      </p:sp>
      <p:sp>
        <p:nvSpPr>
          <p:cNvPr id="15" name="Pfeil nach unten 14"/>
          <p:cNvSpPr/>
          <p:nvPr/>
        </p:nvSpPr>
        <p:spPr>
          <a:xfrm>
            <a:off x="4026747" y="2300365"/>
            <a:ext cx="643467" cy="44500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 err="1"/>
          </a:p>
        </p:txBody>
      </p:sp>
      <p:sp>
        <p:nvSpPr>
          <p:cNvPr id="16" name="Textfeld 15"/>
          <p:cNvSpPr txBox="1"/>
          <p:nvPr/>
        </p:nvSpPr>
        <p:spPr>
          <a:xfrm>
            <a:off x="3891280" y="1855396"/>
            <a:ext cx="778934" cy="4413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Clr>
                <a:schemeClr val="accent1"/>
              </a:buClr>
            </a:pPr>
            <a:r>
              <a:rPr lang="de-DE" sz="2800" dirty="0">
                <a:solidFill>
                  <a:srgbClr val="FF0000"/>
                </a:solidFill>
              </a:rPr>
              <a:t>-9,4%</a:t>
            </a:r>
          </a:p>
        </p:txBody>
      </p:sp>
      <p:sp>
        <p:nvSpPr>
          <p:cNvPr id="18" name="Pfeil nach unten 17"/>
          <p:cNvSpPr/>
          <p:nvPr/>
        </p:nvSpPr>
        <p:spPr>
          <a:xfrm>
            <a:off x="6007947" y="3086770"/>
            <a:ext cx="643467" cy="445007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 err="1"/>
          </a:p>
        </p:txBody>
      </p:sp>
      <p:sp>
        <p:nvSpPr>
          <p:cNvPr id="19" name="Textfeld 18"/>
          <p:cNvSpPr txBox="1"/>
          <p:nvPr/>
        </p:nvSpPr>
        <p:spPr>
          <a:xfrm>
            <a:off x="5872480" y="2641801"/>
            <a:ext cx="778934" cy="4413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Clr>
                <a:schemeClr val="accent1"/>
              </a:buClr>
            </a:pPr>
            <a:r>
              <a:rPr lang="de-DE" sz="2800" dirty="0">
                <a:solidFill>
                  <a:schemeClr val="tx2"/>
                </a:solidFill>
              </a:rPr>
              <a:t>-0,8%</a:t>
            </a:r>
          </a:p>
        </p:txBody>
      </p:sp>
      <p:sp>
        <p:nvSpPr>
          <p:cNvPr id="20" name="Pfeil nach unten 19"/>
          <p:cNvSpPr/>
          <p:nvPr/>
        </p:nvSpPr>
        <p:spPr>
          <a:xfrm flipV="1">
            <a:off x="7994227" y="4421753"/>
            <a:ext cx="643467" cy="445007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 err="1"/>
          </a:p>
        </p:txBody>
      </p:sp>
      <p:sp>
        <p:nvSpPr>
          <p:cNvPr id="21" name="Textfeld 20"/>
          <p:cNvSpPr txBox="1"/>
          <p:nvPr/>
        </p:nvSpPr>
        <p:spPr>
          <a:xfrm>
            <a:off x="7858760" y="3976784"/>
            <a:ext cx="778934" cy="4413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Clr>
                <a:schemeClr val="accent1"/>
              </a:buClr>
            </a:pPr>
            <a:r>
              <a:rPr lang="de-DE" sz="2800" dirty="0">
                <a:solidFill>
                  <a:srgbClr val="92D050"/>
                </a:solidFill>
              </a:rPr>
              <a:t>+0,4%</a:t>
            </a:r>
          </a:p>
        </p:txBody>
      </p:sp>
      <p:sp>
        <p:nvSpPr>
          <p:cNvPr id="22" name="Pfeil nach unten 21"/>
          <p:cNvSpPr/>
          <p:nvPr/>
        </p:nvSpPr>
        <p:spPr>
          <a:xfrm>
            <a:off x="10025485" y="4896497"/>
            <a:ext cx="643467" cy="44500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 err="1"/>
          </a:p>
        </p:txBody>
      </p:sp>
      <p:sp>
        <p:nvSpPr>
          <p:cNvPr id="23" name="Textfeld 22"/>
          <p:cNvSpPr txBox="1"/>
          <p:nvPr/>
        </p:nvSpPr>
        <p:spPr>
          <a:xfrm>
            <a:off x="9798578" y="4451528"/>
            <a:ext cx="778934" cy="4413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Clr>
                <a:schemeClr val="accent1"/>
              </a:buClr>
            </a:pPr>
            <a:r>
              <a:rPr lang="de-DE" sz="2800" dirty="0">
                <a:solidFill>
                  <a:srgbClr val="FF0000"/>
                </a:solidFill>
              </a:rPr>
              <a:t>-13,7%</a:t>
            </a:r>
          </a:p>
        </p:txBody>
      </p:sp>
    </p:spTree>
    <p:extLst>
      <p:ext uri="{BB962C8B-B14F-4D97-AF65-F5344CB8AC3E}">
        <p14:creationId xmlns:p14="http://schemas.microsoft.com/office/powerpoint/2010/main" val="25606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Lösungsquote (gemessen an den Neuabschlüssen)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28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 bwMode="gray">
          <a:xfrm>
            <a:off x="8357641" y="6381328"/>
            <a:ext cx="374140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61950" indent="-361950">
              <a:buClr>
                <a:srgbClr val="488FDB"/>
              </a:buClr>
            </a:pPr>
            <a:r>
              <a:rPr lang="de-DE" sz="1000" dirty="0"/>
              <a:t>Quelle: Arbeitsgemeinschaft der bayerischen Handwerkskammern 2021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20000" y="5848351"/>
            <a:ext cx="10471875" cy="5817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Clr>
                <a:schemeClr val="accent1"/>
              </a:buClr>
            </a:pPr>
            <a:r>
              <a:rPr lang="de-DE" sz="2800" dirty="0">
                <a:solidFill>
                  <a:srgbClr val="073070"/>
                </a:solidFill>
                <a:ea typeface="+mj-ea"/>
                <a:cs typeface="+mj-cs"/>
              </a:rPr>
              <a:t>Lösungsquote deutlich gesunken.</a:t>
            </a:r>
            <a:endParaRPr lang="de-DE" sz="2800" dirty="0">
              <a:solidFill>
                <a:srgbClr val="073070"/>
              </a:solidFill>
            </a:endParaRPr>
          </a:p>
        </p:txBody>
      </p:sp>
      <p:graphicFrame>
        <p:nvGraphicFramePr>
          <p:cNvPr id="12" name="Diagrammplatzhalter 11">
            <a:extLst>
              <a:ext uri="{FF2B5EF4-FFF2-40B4-BE49-F238E27FC236}">
                <a16:creationId xmlns:a16="http://schemas.microsoft.com/office/drawing/2014/main" id="{F7F6E912-06CC-4BCB-9A2D-C40F023E309D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720725" y="2160589"/>
          <a:ext cx="10756900" cy="3547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82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15999" y="1123200"/>
            <a:ext cx="8890125" cy="2387600"/>
          </a:xfrm>
        </p:spPr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16000" y="3733200"/>
            <a:ext cx="8164800" cy="2836800"/>
          </a:xfrm>
        </p:spPr>
        <p:txBody>
          <a:bodyPr/>
          <a:lstStyle/>
          <a:p>
            <a:endParaRPr lang="de-DE"/>
          </a:p>
          <a:p>
            <a:r>
              <a:rPr lang="de-DE"/>
              <a:t>Dieter </a:t>
            </a:r>
            <a:r>
              <a:rPr lang="de-DE" dirty="0"/>
              <a:t>Vierlbeck,</a:t>
            </a:r>
            <a:br>
              <a:rPr lang="de-DE" dirty="0"/>
            </a:br>
            <a:r>
              <a:rPr lang="de-DE" dirty="0"/>
              <a:t>Geschäftsführer Arbeitsgemeinschaft der bayerischen Handwerkskammern</a:t>
            </a:r>
            <a:br>
              <a:rPr lang="de-DE" dirty="0"/>
            </a:br>
            <a:r>
              <a:rPr lang="de-DE" dirty="0"/>
              <a:t>Geschäftsführer Bayerischer Handwerkstag e.V. </a:t>
            </a:r>
            <a:br>
              <a:rPr lang="de-DE"/>
            </a:br>
            <a:r>
              <a:rPr lang="de-DE" dirty="0"/>
              <a:t>Max-Joseph-Straße 4, 80333 München </a:t>
            </a:r>
            <a:br>
              <a:rPr lang="de-DE" dirty="0"/>
            </a:br>
            <a:r>
              <a:rPr lang="de-DE" dirty="0"/>
              <a:t>Tel. 089 5119 – 488</a:t>
            </a:r>
            <a:br>
              <a:rPr lang="de-DE" dirty="0"/>
            </a:br>
            <a:r>
              <a:rPr lang="de-DE" dirty="0"/>
              <a:t>E-Mail: dieter.vierlbeck@hwk-muenchen.de</a:t>
            </a:r>
            <a:br>
              <a:rPr lang="de-DE" dirty="0"/>
            </a:br>
            <a:br>
              <a:rPr lang="de-DE" dirty="0"/>
            </a:br>
            <a:r>
              <a:rPr lang="de-DE" sz="1200" dirty="0"/>
              <a:t>Fotos: Falk Heller und Thomas </a:t>
            </a:r>
            <a:r>
              <a:rPr lang="de-DE" sz="1200" dirty="0" err="1"/>
              <a:t>Einberger</a:t>
            </a:r>
            <a:r>
              <a:rPr lang="de-DE" sz="1200" dirty="0"/>
              <a:t>, www.argum.com sowie Susanne </a:t>
            </a:r>
            <a:r>
              <a:rPr lang="de-DE" sz="1200" dirty="0" err="1"/>
              <a:t>Gnamm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2106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Berufsorientierung in Präsenz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3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Klassische Berufsorientierung über Mitmachformate, z.B.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Betriebspraktika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Schul- bzw. Ferienwerkstatt, Entdeckertouren in Bildungszentren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Ausbildungsmessen (z.B. „Handwerk erleben“ – in Koop. mit AA)</a:t>
            </a:r>
          </a:p>
          <a:p>
            <a:r>
              <a:rPr lang="de-DE" dirty="0"/>
              <a:t>Werkstatttage im Rahmen vertiefter Berufsorientierung</a:t>
            </a:r>
          </a:p>
          <a:p>
            <a:r>
              <a:rPr lang="de-DE" dirty="0"/>
              <a:t>Öffentliche Formate wie Mini München oder Young Generation (IHM)</a:t>
            </a:r>
            <a:br>
              <a:rPr lang="de-DE" dirty="0"/>
            </a:b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Fokus auf praktische Tätigkeiten und Ausprobieren verschiedener Berufsbilder</a:t>
            </a:r>
          </a:p>
        </p:txBody>
      </p:sp>
    </p:spTree>
    <p:extLst>
      <p:ext uri="{BB962C8B-B14F-4D97-AF65-F5344CB8AC3E}">
        <p14:creationId xmlns:p14="http://schemas.microsoft.com/office/powerpoint/2010/main" val="189788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9" y="-846063"/>
            <a:ext cx="12379736" cy="826212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4000" y="4487175"/>
            <a:ext cx="10515600" cy="1152000"/>
          </a:xfrm>
        </p:spPr>
        <p:txBody>
          <a:bodyPr/>
          <a:lstStyle/>
          <a:p>
            <a:r>
              <a:rPr lang="de-DE" dirty="0"/>
              <a:t>Aktuelle Entwicklungen im Bereich der Berufsorientierung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4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0" y="4487175"/>
            <a:ext cx="576000" cy="1152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27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 Entwicklungen im Bereich der Berufsorientierung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5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Aufgrund der Corona-Pandemie konnten die bewährten Präsenz-Angebote nicht mehr durchgeführt werden.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39" y="2971799"/>
            <a:ext cx="4680785" cy="339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8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/>
          <p:cNvPicPr>
            <a:picLocks noGrp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89" y="-287998"/>
            <a:ext cx="12308382" cy="714599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4000" y="4487175"/>
            <a:ext cx="10515600" cy="1152000"/>
          </a:xfrm>
        </p:spPr>
        <p:txBody>
          <a:bodyPr/>
          <a:lstStyle/>
          <a:p>
            <a:r>
              <a:rPr lang="de-DE" dirty="0"/>
              <a:t>Digitale Praktika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6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0" y="4487175"/>
            <a:ext cx="576000" cy="1152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960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Praktika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7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Ausbildungsbetriebe bieten Praktika per Video-Chat (z.B. MS Teams) an und stellen Betrieb vor.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063" y="2809700"/>
            <a:ext cx="5015038" cy="333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/>
          <p:cNvPicPr>
            <a:picLocks noGrp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998"/>
            <a:ext cx="12243600" cy="714599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4000" y="4487175"/>
            <a:ext cx="10515600" cy="1152000"/>
          </a:xfrm>
        </p:spPr>
        <p:txBody>
          <a:bodyPr/>
          <a:lstStyle/>
          <a:p>
            <a:r>
              <a:rPr lang="de-DE" dirty="0"/>
              <a:t>Online-Ausbildungsmessen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8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0" y="4487175"/>
            <a:ext cx="576000" cy="1152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955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Online-Ausbildungsmessen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4703-7B11-304E-913B-E52C2E5950A1}" type="slidenum">
              <a:rPr lang="de-DE" smtClean="0"/>
              <a:t>9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„Handwerk erleben digital“ erstmals 2020 durchgeführt</a:t>
            </a:r>
          </a:p>
          <a:p>
            <a:r>
              <a:rPr lang="de-DE" dirty="0"/>
              <a:t>Virtuelle Messestände mit Infomaterial zum Download, Unternehmensvideos und Live-Video-Chats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86" y="3532909"/>
            <a:ext cx="3966213" cy="287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2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WK Master">
  <a:themeElements>
    <a:clrScheme name="HWK Bildung">
      <a:dk1>
        <a:srgbClr val="000000"/>
      </a:dk1>
      <a:lt1>
        <a:srgbClr val="FFFFFF"/>
      </a:lt1>
      <a:dk2>
        <a:srgbClr val="FF9933"/>
      </a:dk2>
      <a:lt2>
        <a:srgbClr val="FFB366"/>
      </a:lt2>
      <a:accent1>
        <a:srgbClr val="488FDB"/>
      </a:accent1>
      <a:accent2>
        <a:srgbClr val="76ABE3"/>
      </a:accent2>
      <a:accent3>
        <a:srgbClr val="A3C7ED"/>
      </a:accent3>
      <a:accent4>
        <a:srgbClr val="D1E3F6"/>
      </a:accent4>
      <a:accent5>
        <a:srgbClr val="FBCB3C"/>
      </a:accent5>
      <a:accent6>
        <a:srgbClr val="FCD86E"/>
      </a:accent6>
      <a:hlink>
        <a:srgbClr val="488FDB"/>
      </a:hlink>
      <a:folHlink>
        <a:srgbClr val="488FD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315913" indent="-315913" algn="l">
          <a:buClr>
            <a:schemeClr val="accent1"/>
          </a:buClr>
          <a:buFont typeface="Arial" panose="020B0604020202020204" pitchFamily="34" charset="0"/>
          <a:buChar char="■"/>
          <a:defRPr sz="2800" dirty="0" err="1" smtClean="0"/>
        </a:defPPr>
      </a:lstStyle>
    </a:txDef>
  </a:objectDefaults>
  <a:extraClrSchemeLst/>
  <a:custClrLst>
    <a:custClr name="Dunkelblau">
      <a:srgbClr val="073070"/>
    </a:custClr>
    <a:custClr name="Dunkelblau 75%">
      <a:srgbClr val="456494"/>
    </a:custClr>
  </a:custClrLst>
  <a:extLst>
    <a:ext uri="{05A4C25C-085E-4340-85A3-A5531E510DB2}">
      <thm15:themeFamily xmlns:thm15="http://schemas.microsoft.com/office/thememl/2012/main" name="Präsentation3" id="{32501771-CBAB-4FA5-97AE-6F616B9880F5}" vid="{48510EFB-FF22-4904-A302-E94C4D3D9107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8AF6098A897A419DC84AC715BB2967" ma:contentTypeVersion="13" ma:contentTypeDescription="Ein neues Dokument erstellen." ma:contentTypeScope="" ma:versionID="0e1c0e3aabf92183910fa63bada653ac">
  <xsd:schema xmlns:xsd="http://www.w3.org/2001/XMLSchema" xmlns:xs="http://www.w3.org/2001/XMLSchema" xmlns:p="http://schemas.microsoft.com/office/2006/metadata/properties" xmlns:ns2="0d303a3f-0922-4fd7-aadf-9444a212c786" xmlns:ns3="d71faf00-ecf5-46f9-9e71-6c724605d387" targetNamespace="http://schemas.microsoft.com/office/2006/metadata/properties" ma:root="true" ma:fieldsID="aef719979e88b935d890328b9db3bae9" ns2:_="" ns3:_="">
    <xsd:import namespace="0d303a3f-0922-4fd7-aadf-9444a212c786"/>
    <xsd:import namespace="d71faf00-ecf5-46f9-9e71-6c724605d3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03a3f-0922-4fd7-aadf-9444a212c7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faf00-ecf5-46f9-9e71-6c724605d38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53D16A-3C6F-40E7-827B-D20162D8513F}"/>
</file>

<file path=customXml/itemProps2.xml><?xml version="1.0" encoding="utf-8"?>
<ds:datastoreItem xmlns:ds="http://schemas.openxmlformats.org/officeDocument/2006/customXml" ds:itemID="{C6591440-82E3-4E98-B37E-8F32388D7057}"/>
</file>

<file path=customXml/itemProps3.xml><?xml version="1.0" encoding="utf-8"?>
<ds:datastoreItem xmlns:ds="http://schemas.openxmlformats.org/officeDocument/2006/customXml" ds:itemID="{CC6D961A-8D05-4142-94C8-E28591377F2E}"/>
</file>

<file path=docProps/app.xml><?xml version="1.0" encoding="utf-8"?>
<Properties xmlns="http://schemas.openxmlformats.org/officeDocument/2006/extended-properties" xmlns:vt="http://schemas.openxmlformats.org/officeDocument/2006/docPropsVTypes">
  <Template>HWK_Bayern_Bildung_16zu9</Template>
  <TotalTime>0</TotalTime>
  <Words>535</Words>
  <Application>Microsoft Office PowerPoint</Application>
  <PresentationFormat>Breitbild</PresentationFormat>
  <Paragraphs>108</Paragraphs>
  <Slides>29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Arial</vt:lpstr>
      <vt:lpstr>Calibri</vt:lpstr>
      <vt:lpstr>Courier New</vt:lpstr>
      <vt:lpstr>Wingdings</vt:lpstr>
      <vt:lpstr>HWK Master</vt:lpstr>
      <vt:lpstr>Digitalisierung  der Berufsorientierung </vt:lpstr>
      <vt:lpstr>Berufsorientierung in Präsenz</vt:lpstr>
      <vt:lpstr>Berufsorientierung in Präsenz</vt:lpstr>
      <vt:lpstr>Aktuelle Entwicklungen im Bereich der Berufsorientierung</vt:lpstr>
      <vt:lpstr>Aktuelle Entwicklungen im Bereich der Berufsorientierung</vt:lpstr>
      <vt:lpstr>Digitale Praktika</vt:lpstr>
      <vt:lpstr>Digitale Praktika</vt:lpstr>
      <vt:lpstr>Online-Ausbildungsmessen</vt:lpstr>
      <vt:lpstr>Online-Ausbildungsmessen</vt:lpstr>
      <vt:lpstr>Digitale Beratungsstunden/ Schulbesuche/Elternabende</vt:lpstr>
      <vt:lpstr>Digitale Beratungsstunden/Schulbesuche/Elternabende</vt:lpstr>
      <vt:lpstr>Anpassung der Informationswege</vt:lpstr>
      <vt:lpstr>Anpassung der Informationswege</vt:lpstr>
      <vt:lpstr>Ausbildungsanalyse Bayerisches Handwerk</vt:lpstr>
      <vt:lpstr>Neuabschlüsse zum 30. September 2021</vt:lpstr>
      <vt:lpstr>Neuabschlüsse zum 30. September 2021</vt:lpstr>
      <vt:lpstr>Neuabschlüsse im bayerischen Handwerk</vt:lpstr>
      <vt:lpstr>Handwerksanteil an den Schulabsolventinnen und  -absolventen in Bayern</vt:lpstr>
      <vt:lpstr>Schulabsolventinnen und -absolventen in Bayern</vt:lpstr>
      <vt:lpstr>Die stärksten Ausbildungsberufe 2020</vt:lpstr>
      <vt:lpstr>Gewinner 2020 (mind. 50 Neuabschlüsse 2019)</vt:lpstr>
      <vt:lpstr>Verlierer 2020 (mind. 50 Neuabschlüsse 2019)</vt:lpstr>
      <vt:lpstr>Frauen und Männer in der Ausbildung</vt:lpstr>
      <vt:lpstr>Ausländeranteil</vt:lpstr>
      <vt:lpstr>Woher kommen die ausländischen Lehrlinge?</vt:lpstr>
      <vt:lpstr>Schulische Vorbildung der Lehrlinge</vt:lpstr>
      <vt:lpstr>Entwicklung bei der schulischen Vorbildung der Lehrlinge</vt:lpstr>
      <vt:lpstr>Lösungsquote (gemessen an den Neuabschlüssen)</vt:lpstr>
      <vt:lpstr>Vielen Dank für Ihre Aufmerksamkeit!</vt:lpstr>
    </vt:vector>
  </TitlesOfParts>
  <Company>Handwerkskammer für München und Oberbayern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Gerster Harald</dc:creator>
  <cp:lastModifiedBy>Jasmin Blaas</cp:lastModifiedBy>
  <cp:revision>114</cp:revision>
  <cp:lastPrinted>2017-10-24T10:04:45Z</cp:lastPrinted>
  <dcterms:created xsi:type="dcterms:W3CDTF">2018-03-05T16:09:04Z</dcterms:created>
  <dcterms:modified xsi:type="dcterms:W3CDTF">2021-11-05T11:00:42Z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0x010100DE8AF6098A897A419DC84AC715BB2967</vt:lpwstr>
  </property>
</Properties>
</file>