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50" r:id="rId1"/>
    <p:sldMasterId id="2147485502" r:id="rId2"/>
    <p:sldMasterId id="2147486667" r:id="rId3"/>
  </p:sldMasterIdLst>
  <p:notesMasterIdLst>
    <p:notesMasterId r:id="rId57"/>
  </p:notesMasterIdLst>
  <p:handoutMasterIdLst>
    <p:handoutMasterId r:id="rId58"/>
  </p:handoutMasterIdLst>
  <p:sldIdLst>
    <p:sldId id="480" r:id="rId4"/>
    <p:sldId id="783" r:id="rId5"/>
    <p:sldId id="863" r:id="rId6"/>
    <p:sldId id="1401" r:id="rId7"/>
    <p:sldId id="286" r:id="rId8"/>
    <p:sldId id="624" r:id="rId9"/>
    <p:sldId id="503" r:id="rId10"/>
    <p:sldId id="626" r:id="rId11"/>
    <p:sldId id="628" r:id="rId12"/>
    <p:sldId id="630" r:id="rId13"/>
    <p:sldId id="632" r:id="rId14"/>
    <p:sldId id="633" r:id="rId15"/>
    <p:sldId id="1402" r:id="rId16"/>
    <p:sldId id="634" r:id="rId17"/>
    <p:sldId id="637" r:id="rId18"/>
    <p:sldId id="638" r:id="rId19"/>
    <p:sldId id="1416" r:id="rId20"/>
    <p:sldId id="1408" r:id="rId21"/>
    <p:sldId id="859" r:id="rId22"/>
    <p:sldId id="1411" r:id="rId23"/>
    <p:sldId id="648" r:id="rId24"/>
    <p:sldId id="644" r:id="rId25"/>
    <p:sldId id="646" r:id="rId26"/>
    <p:sldId id="647" r:id="rId27"/>
    <p:sldId id="1403" r:id="rId28"/>
    <p:sldId id="1404" r:id="rId29"/>
    <p:sldId id="1405" r:id="rId30"/>
    <p:sldId id="667" r:id="rId31"/>
    <p:sldId id="655" r:id="rId32"/>
    <p:sldId id="1412" r:id="rId33"/>
    <p:sldId id="682" r:id="rId34"/>
    <p:sldId id="767" r:id="rId35"/>
    <p:sldId id="615" r:id="rId36"/>
    <p:sldId id="762" r:id="rId37"/>
    <p:sldId id="1394" r:id="rId38"/>
    <p:sldId id="612" r:id="rId39"/>
    <p:sldId id="746" r:id="rId40"/>
    <p:sldId id="857" r:id="rId41"/>
    <p:sldId id="734" r:id="rId42"/>
    <p:sldId id="735" r:id="rId43"/>
    <p:sldId id="737" r:id="rId44"/>
    <p:sldId id="740" r:id="rId45"/>
    <p:sldId id="702" r:id="rId46"/>
    <p:sldId id="703" r:id="rId47"/>
    <p:sldId id="676" r:id="rId48"/>
    <p:sldId id="679" r:id="rId49"/>
    <p:sldId id="698" r:id="rId50"/>
    <p:sldId id="706" r:id="rId51"/>
    <p:sldId id="708" r:id="rId52"/>
    <p:sldId id="1415" r:id="rId53"/>
    <p:sldId id="862" r:id="rId54"/>
    <p:sldId id="860" r:id="rId55"/>
    <p:sldId id="1371" r:id="rId56"/>
  </p:sldIdLst>
  <p:sldSz cx="12192000" cy="6858000"/>
  <p:notesSz cx="6735763" cy="9866313"/>
  <p:defaultTextStyle>
    <a:defPPr>
      <a:defRPr lang="de-DE"/>
    </a:defPPr>
    <a:lvl1pPr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1pPr>
    <a:lvl2pPr marL="4572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2pPr>
    <a:lvl3pPr marL="9144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3pPr>
    <a:lvl4pPr marL="13716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4pPr>
    <a:lvl5pPr marL="18288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5pPr>
    <a:lvl6pPr marL="2286000" algn="l" defTabSz="914400" rtl="0" eaLnBrk="1" latinLnBrk="0" hangingPunct="1">
      <a:defRPr sz="1400" kern="1200">
        <a:solidFill>
          <a:schemeClr val="tx1"/>
        </a:solidFill>
        <a:latin typeface="Arial MT" pitchFamily="64" charset="0"/>
        <a:ea typeface="ＭＳ Ｐゴシック" pitchFamily="34" charset="-128"/>
        <a:cs typeface="+mn-cs"/>
      </a:defRPr>
    </a:lvl6pPr>
    <a:lvl7pPr marL="2743200" algn="l" defTabSz="914400" rtl="0" eaLnBrk="1" latinLnBrk="0" hangingPunct="1">
      <a:defRPr sz="1400" kern="1200">
        <a:solidFill>
          <a:schemeClr val="tx1"/>
        </a:solidFill>
        <a:latin typeface="Arial MT" pitchFamily="64" charset="0"/>
        <a:ea typeface="ＭＳ Ｐゴシック" pitchFamily="34" charset="-128"/>
        <a:cs typeface="+mn-cs"/>
      </a:defRPr>
    </a:lvl7pPr>
    <a:lvl8pPr marL="3200400" algn="l" defTabSz="914400" rtl="0" eaLnBrk="1" latinLnBrk="0" hangingPunct="1">
      <a:defRPr sz="1400" kern="1200">
        <a:solidFill>
          <a:schemeClr val="tx1"/>
        </a:solidFill>
        <a:latin typeface="Arial MT" pitchFamily="64" charset="0"/>
        <a:ea typeface="ＭＳ Ｐゴシック" pitchFamily="34" charset="-128"/>
        <a:cs typeface="+mn-cs"/>
      </a:defRPr>
    </a:lvl8pPr>
    <a:lvl9pPr marL="3657600" algn="l" defTabSz="914400" rtl="0" eaLnBrk="1" latinLnBrk="0" hangingPunct="1">
      <a:defRPr sz="1400" kern="1200">
        <a:solidFill>
          <a:schemeClr val="tx1"/>
        </a:solidFill>
        <a:latin typeface="Arial MT" pitchFamily="64" charset="0"/>
        <a:ea typeface="ＭＳ Ｐゴシック" pitchFamily="34" charset="-128"/>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164" userDrawn="1">
          <p15:clr>
            <a:srgbClr val="A4A3A4"/>
          </p15:clr>
        </p15:guide>
        <p15:guide id="3" orient="horz" pos="1026" userDrawn="1">
          <p15:clr>
            <a:srgbClr val="A4A3A4"/>
          </p15:clr>
        </p15:guide>
        <p15:guide id="4" orient="horz" pos="1207" userDrawn="1">
          <p15:clr>
            <a:srgbClr val="A4A3A4"/>
          </p15:clr>
        </p15:guide>
        <p15:guide id="5" orient="horz" pos="1434" userDrawn="1">
          <p15:clr>
            <a:srgbClr val="A4A3A4"/>
          </p15:clr>
        </p15:guide>
        <p15:guide id="6" pos="322" userDrawn="1">
          <p15:clr>
            <a:srgbClr val="A4A3A4"/>
          </p15:clr>
        </p15:guide>
        <p15:guide id="7" pos="6485" userDrawn="1">
          <p15:clr>
            <a:srgbClr val="A4A3A4"/>
          </p15:clr>
        </p15:guide>
        <p15:guide id="8" pos="3419" userDrawn="1">
          <p15:clr>
            <a:srgbClr val="A4A3A4"/>
          </p15:clr>
        </p15:guide>
        <p15:guide id="9" pos="7468" userDrawn="1">
          <p15:clr>
            <a:srgbClr val="A4A3A4"/>
          </p15:clr>
        </p15:guide>
        <p15:guide id="10" pos="3840" userDrawn="1">
          <p15:clr>
            <a:srgbClr val="A4A3A4"/>
          </p15:clr>
        </p15:guide>
      </p15:sldGuideLst>
    </p:ext>
    <p:ext uri="{2D200454-40CA-4A62-9FC3-DE9A4176ACB9}">
      <p15:notesGuideLst xmlns:p15="http://schemas.microsoft.com/office/powerpoint/2012/main">
        <p15:guide id="1" orient="horz" pos="6044">
          <p15:clr>
            <a:srgbClr val="A4A3A4"/>
          </p15:clr>
        </p15:guide>
        <p15:guide id="2" pos="29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je-Britta Moerstedt" initials="ABM" lastIdx="1" clrIdx="0">
    <p:extLst>
      <p:ext uri="{19B8F6BF-5375-455C-9EA6-DF929625EA0E}">
        <p15:presenceInfo xmlns:p15="http://schemas.microsoft.com/office/powerpoint/2012/main" userId="S::moerstedt@pfh.de::d67d8dd7-914d-4b2c-8b7e-d5faacb0b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EA0"/>
    <a:srgbClr val="FF0066"/>
    <a:srgbClr val="014284"/>
    <a:srgbClr val="003F82"/>
    <a:srgbClr val="005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4" autoAdjust="0"/>
    <p:restoredTop sz="96000" autoAdjust="0"/>
  </p:normalViewPr>
  <p:slideViewPr>
    <p:cSldViewPr>
      <p:cViewPr varScale="1">
        <p:scale>
          <a:sx n="89" d="100"/>
          <a:sy n="89" d="100"/>
        </p:scale>
        <p:origin x="291" y="45"/>
      </p:cViewPr>
      <p:guideLst>
        <p:guide orient="horz" pos="2795"/>
        <p:guide orient="horz" pos="164"/>
        <p:guide orient="horz" pos="1026"/>
        <p:guide orient="horz" pos="1207"/>
        <p:guide orient="horz" pos="1434"/>
        <p:guide pos="322"/>
        <p:guide pos="6485"/>
        <p:guide pos="3419"/>
        <p:guide pos="7468"/>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513"/>
    </p:cViewPr>
  </p:sorterViewPr>
  <p:notesViewPr>
    <p:cSldViewPr>
      <p:cViewPr varScale="1">
        <p:scale>
          <a:sx n="92" d="100"/>
          <a:sy n="92" d="100"/>
        </p:scale>
        <p:origin x="3012" y="66"/>
      </p:cViewPr>
      <p:guideLst>
        <p:guide orient="horz" pos="6044"/>
        <p:guide pos="2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4T13:10:15.570"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eaLnBrk="0" hangingPunct="0">
              <a:spcBef>
                <a:spcPct val="0"/>
              </a:spcBef>
              <a:defRPr sz="1200">
                <a:latin typeface="Lucida Grande" pitchFamily="-111" charset="0"/>
                <a:ea typeface="ＭＳ Ｐゴシック" pitchFamily="-111" charset="-128"/>
                <a:cs typeface="ＭＳ Ｐゴシック" pitchFamily="-111" charset="-128"/>
              </a:defRPr>
            </a:lvl1pPr>
          </a:lstStyle>
          <a:p>
            <a:pPr>
              <a:defRPr/>
            </a:pPr>
            <a:endParaRPr lang="de-DE"/>
          </a:p>
        </p:txBody>
      </p:sp>
      <p:sp>
        <p:nvSpPr>
          <p:cNvPr id="5123"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r" eaLnBrk="0" hangingPunct="0">
              <a:spcBef>
                <a:spcPct val="0"/>
              </a:spcBef>
              <a:defRPr sz="1200">
                <a:latin typeface="Lucida Grande" pitchFamily="-111" charset="0"/>
                <a:ea typeface="ＭＳ Ｐゴシック" pitchFamily="-111" charset="-128"/>
                <a:cs typeface="ＭＳ Ｐゴシック" pitchFamily="-111" charset="-128"/>
              </a:defRPr>
            </a:lvl1pPr>
          </a:lstStyle>
          <a:p>
            <a:pPr>
              <a:defRPr/>
            </a:pPr>
            <a:endParaRPr lang="de-DE"/>
          </a:p>
        </p:txBody>
      </p:sp>
      <p:sp>
        <p:nvSpPr>
          <p:cNvPr id="5124" name="Rectangle 4"/>
          <p:cNvSpPr>
            <a:spLocks noGrp="1" noChangeArrowheads="1"/>
          </p:cNvSpPr>
          <p:nvPr>
            <p:ph type="ftr" sz="quarter" idx="2"/>
          </p:nvPr>
        </p:nvSpPr>
        <p:spPr bwMode="auto">
          <a:xfrm>
            <a:off x="0" y="9372600"/>
            <a:ext cx="2919413" cy="493713"/>
          </a:xfrm>
          <a:prstGeom prst="rect">
            <a:avLst/>
          </a:prstGeom>
          <a:noFill/>
          <a:ln w="9525">
            <a:noFill/>
            <a:miter lim="800000"/>
            <a:headEnd/>
            <a:tailEnd/>
          </a:ln>
        </p:spPr>
        <p:txBody>
          <a:bodyPr vert="horz" wrap="square" lIns="91429" tIns="45715" rIns="91429" bIns="45715" numCol="1" anchor="b" anchorCtr="0" compatLnSpc="1">
            <a:prstTxWarp prst="textNoShape">
              <a:avLst/>
            </a:prstTxWarp>
          </a:bodyPr>
          <a:lstStyle>
            <a:lvl1pPr eaLnBrk="0" hangingPunct="0">
              <a:spcBef>
                <a:spcPct val="0"/>
              </a:spcBef>
              <a:defRPr sz="1200">
                <a:latin typeface="Lucida Grande" pitchFamily="-111" charset="0"/>
                <a:ea typeface="ＭＳ Ｐゴシック" pitchFamily="-111" charset="-128"/>
                <a:cs typeface="ＭＳ Ｐゴシック" pitchFamily="-111" charset="-128"/>
              </a:defRPr>
            </a:lvl1pPr>
          </a:lstStyle>
          <a:p>
            <a:pPr>
              <a:defRPr/>
            </a:pPr>
            <a:endParaRPr lang="de-DE"/>
          </a:p>
        </p:txBody>
      </p:sp>
      <p:sp>
        <p:nvSpPr>
          <p:cNvPr id="5125"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p:spPr>
        <p:txBody>
          <a:bodyPr vert="horz" wrap="square" lIns="91429" tIns="45715" rIns="91429" bIns="45715" numCol="1" anchor="b" anchorCtr="0" compatLnSpc="1">
            <a:prstTxWarp prst="textNoShape">
              <a:avLst/>
            </a:prstTxWarp>
          </a:bodyPr>
          <a:lstStyle>
            <a:lvl1pPr algn="r">
              <a:defRPr sz="1200">
                <a:latin typeface="Lucida Grande" pitchFamily="64" charset="0"/>
              </a:defRPr>
            </a:lvl1pPr>
          </a:lstStyle>
          <a:p>
            <a:pPr>
              <a:defRPr/>
            </a:pPr>
            <a:fld id="{CA277D77-BF24-4B31-9C92-9EA34105D546}" type="slidenum">
              <a:rPr lang="de-DE" altLang="de-DE"/>
              <a:pPr>
                <a:defRPr/>
              </a:pPr>
              <a:t>‹Nr.›</a:t>
            </a:fld>
            <a:endParaRPr lang="de-DE" altLang="de-DE"/>
          </a:p>
        </p:txBody>
      </p:sp>
    </p:spTree>
    <p:extLst>
      <p:ext uri="{BB962C8B-B14F-4D97-AF65-F5344CB8AC3E}">
        <p14:creationId xmlns:p14="http://schemas.microsoft.com/office/powerpoint/2010/main" val="27656947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4"/>
          <p:cNvSpPr>
            <a:spLocks noGrp="1" noRot="1" noChangeAspect="1" noChangeArrowheads="1" noTextEdit="1"/>
          </p:cNvSpPr>
          <p:nvPr>
            <p:ph type="sldImg" idx="2"/>
          </p:nvPr>
        </p:nvSpPr>
        <p:spPr bwMode="auto">
          <a:xfrm>
            <a:off x="-484188" y="425450"/>
            <a:ext cx="7767638" cy="4370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 name="Rectangle 7"/>
          <p:cNvSpPr>
            <a:spLocks noGrp="1" noChangeArrowheads="1"/>
          </p:cNvSpPr>
          <p:nvPr>
            <p:ph type="sldNum" sz="quarter" idx="5"/>
          </p:nvPr>
        </p:nvSpPr>
        <p:spPr bwMode="auto">
          <a:xfrm>
            <a:off x="3579813" y="9064625"/>
            <a:ext cx="2865437" cy="530225"/>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eaLnBrk="1" hangingPunct="1">
              <a:spcBef>
                <a:spcPct val="20000"/>
              </a:spcBef>
              <a:defRPr sz="800">
                <a:latin typeface="Arial" charset="0"/>
              </a:defRPr>
            </a:lvl1pPr>
          </a:lstStyle>
          <a:p>
            <a:pPr>
              <a:defRPr/>
            </a:pPr>
            <a:fld id="{C3247303-3FAB-4AE0-82A9-C310517F22F8}" type="slidenum">
              <a:rPr lang="de-DE" altLang="de-DE"/>
              <a:pPr>
                <a:defRPr/>
              </a:pPr>
              <a:t>‹Nr.›</a:t>
            </a:fld>
            <a:endParaRPr lang="de-DE" altLang="de-DE"/>
          </a:p>
        </p:txBody>
      </p:sp>
      <p:cxnSp>
        <p:nvCxnSpPr>
          <p:cNvPr id="10" name="Gerade Verbindung 9"/>
          <p:cNvCxnSpPr/>
          <p:nvPr/>
        </p:nvCxnSpPr>
        <p:spPr>
          <a:xfrm>
            <a:off x="409575" y="5010150"/>
            <a:ext cx="5999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990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Lucida Grande"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Lucida Grande"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Lucida Grande"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011EE676-C27A-44B1-BF9A-0769578BE020}" type="slidenum">
              <a:rPr lang="de-DE" smtClean="0"/>
              <a:pPr>
                <a:defRPr/>
              </a:pPr>
              <a:t>1</a:t>
            </a:fld>
            <a:endParaRPr lang="de-DE"/>
          </a:p>
        </p:txBody>
      </p:sp>
    </p:spTree>
    <p:extLst>
      <p:ext uri="{BB962C8B-B14F-4D97-AF65-F5344CB8AC3E}">
        <p14:creationId xmlns:p14="http://schemas.microsoft.com/office/powerpoint/2010/main" val="46009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lienbildplatzhalter 1"/>
          <p:cNvSpPr>
            <a:spLocks noGrp="1" noRot="1" noChangeAspect="1" noTextEdit="1"/>
          </p:cNvSpPr>
          <p:nvPr>
            <p:ph type="sldImg"/>
          </p:nvPr>
        </p:nvSpPr>
        <p:spPr>
          <a:xfrm>
            <a:off x="79375" y="739775"/>
            <a:ext cx="6578600" cy="3700463"/>
          </a:xfrm>
          <a:ln/>
        </p:spPr>
      </p:sp>
      <p:sp>
        <p:nvSpPr>
          <p:cNvPr id="236547"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365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1A8D715B-4766-4DCA-BFEF-7F879ADC77F9}" type="slidenum">
              <a:rPr lang="de-DE" altLang="de-DE" sz="800" smtClean="0">
                <a:solidFill>
                  <a:srgbClr val="000000"/>
                </a:solidFill>
                <a:latin typeface="Arial" pitchFamily="34" charset="0"/>
              </a:rPr>
              <a:pPr/>
              <a:t>16</a:t>
            </a:fld>
            <a:endParaRPr lang="de-DE" altLang="de-DE" sz="80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lienbildplatzhalter 1"/>
          <p:cNvSpPr>
            <a:spLocks noGrp="1" noRot="1" noChangeAspect="1" noTextEdit="1"/>
          </p:cNvSpPr>
          <p:nvPr>
            <p:ph type="sldImg"/>
          </p:nvPr>
        </p:nvSpPr>
        <p:spPr>
          <a:xfrm>
            <a:off x="90488" y="744538"/>
            <a:ext cx="6618287" cy="3722687"/>
          </a:xfrm>
          <a:ln/>
        </p:spPr>
      </p:sp>
      <p:sp>
        <p:nvSpPr>
          <p:cNvPr id="238595" name="Notizenplatzhalter 2"/>
          <p:cNvSpPr>
            <a:spLocks noGrp="1"/>
          </p:cNvSpPr>
          <p:nvPr>
            <p:ph type="body" idx="1"/>
          </p:nvPr>
        </p:nvSpPr>
        <p:spPr bwMode="auto">
          <a:xfrm>
            <a:off x="679288" y="4714953"/>
            <a:ext cx="5439101" cy="4467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lstStyle/>
          <a:p>
            <a:r>
              <a:rPr lang="de-DE" altLang="de-DE">
                <a:latin typeface="Lucida Grande" pitchFamily="64" charset="0"/>
                <a:ea typeface="ＭＳ Ｐゴシック" pitchFamily="34" charset="-128"/>
              </a:rPr>
              <a:t>JJ und die Lochis</a:t>
            </a:r>
          </a:p>
          <a:p>
            <a:endParaRPr lang="de-DE" altLang="de-DE">
              <a:latin typeface="Lucida Grande" pitchFamily="64" charset="0"/>
              <a:ea typeface="ＭＳ Ｐゴシック" pitchFamily="34" charset="-128"/>
            </a:endParaRPr>
          </a:p>
          <a:p>
            <a:r>
              <a:rPr lang="de-DE" altLang="de-DE">
                <a:latin typeface="Lucida Grande" pitchFamily="64" charset="0"/>
                <a:ea typeface="ＭＳ Ｐゴシック" pitchFamily="34" charset="-128"/>
              </a:rPr>
              <a:t>Wahl von Barack Obama im Jahr 2009</a:t>
            </a:r>
          </a:p>
          <a:p>
            <a:r>
              <a:rPr lang="de-DE" altLang="de-DE">
                <a:latin typeface="Lucida Grande" pitchFamily="64" charset="0"/>
                <a:ea typeface="ＭＳ Ｐゴシック" pitchFamily="34" charset="-128"/>
              </a:rPr>
              <a:t>Angela Merkel wird in 2005 Bundeskanzlerin</a:t>
            </a:r>
          </a:p>
          <a:p>
            <a:r>
              <a:rPr lang="de-DE" altLang="de-DE">
                <a:latin typeface="Lucida Grande" pitchFamily="64" charset="0"/>
                <a:ea typeface="ＭＳ Ｐゴシック" pitchFamily="34" charset="-128"/>
              </a:rPr>
              <a:t>Ökologische Ereignisse wie die Ölpest von Mexiko, Fukushima und die Krisen wie Finanz und Wirtschaftskrise ab 2007</a:t>
            </a:r>
          </a:p>
          <a:p>
            <a:r>
              <a:rPr lang="de-DE" altLang="de-DE">
                <a:latin typeface="Lucida Grande" pitchFamily="64" charset="0"/>
                <a:ea typeface="ＭＳ Ｐゴシック" pitchFamily="34" charset="-128"/>
              </a:rPr>
              <a:t>Eurokrise 2010 (Zahlungsschwierigkeiten der EU-Staaten wie Griechenland, Island-Krise 2008 – 2011, Krimkrise seit 03/2014</a:t>
            </a:r>
          </a:p>
          <a:p>
            <a:r>
              <a:rPr lang="de-DE" altLang="de-DE">
                <a:latin typeface="Lucida Grande" pitchFamily="64" charset="0"/>
                <a:ea typeface="ＭＳ Ｐゴシック" pitchFamily="34" charset="-128"/>
              </a:rPr>
              <a:t>Syrien, Anschläge, 140 Zeichen Politik von Trump</a:t>
            </a:r>
          </a:p>
          <a:p>
            <a:endParaRPr lang="de-DE" altLang="de-DE">
              <a:latin typeface="Lucida Grande" pitchFamily="64" charset="0"/>
              <a:ea typeface="ＭＳ Ｐゴシック" pitchFamily="34" charset="-128"/>
            </a:endParaRPr>
          </a:p>
        </p:txBody>
      </p:sp>
      <p:sp>
        <p:nvSpPr>
          <p:cNvPr id="2385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8374" indent="-287836">
              <a:defRPr sz="1400">
                <a:solidFill>
                  <a:schemeClr val="tx1"/>
                </a:solidFill>
                <a:latin typeface="Arial MT" pitchFamily="64" charset="0"/>
                <a:ea typeface="ＭＳ Ｐゴシック" pitchFamily="34" charset="-128"/>
              </a:defRPr>
            </a:lvl2pPr>
            <a:lvl3pPr marL="1151344" indent="-230269">
              <a:defRPr sz="1400">
                <a:solidFill>
                  <a:schemeClr val="tx1"/>
                </a:solidFill>
                <a:latin typeface="Arial MT" pitchFamily="64" charset="0"/>
                <a:ea typeface="ＭＳ Ｐゴシック" pitchFamily="34" charset="-128"/>
              </a:defRPr>
            </a:lvl3pPr>
            <a:lvl4pPr marL="1611881" indent="-230269">
              <a:defRPr sz="1400">
                <a:solidFill>
                  <a:schemeClr val="tx1"/>
                </a:solidFill>
                <a:latin typeface="Arial MT" pitchFamily="64" charset="0"/>
                <a:ea typeface="ＭＳ Ｐゴシック" pitchFamily="34" charset="-128"/>
              </a:defRPr>
            </a:lvl4pPr>
            <a:lvl5pPr marL="2072419" indent="-230269">
              <a:defRPr sz="1400">
                <a:solidFill>
                  <a:schemeClr val="tx1"/>
                </a:solidFill>
                <a:latin typeface="Arial MT" pitchFamily="64" charset="0"/>
                <a:ea typeface="ＭＳ Ｐゴシック" pitchFamily="34" charset="-128"/>
              </a:defRPr>
            </a:lvl5pPr>
            <a:lvl6pPr marL="2532957" indent="-230269"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93494" indent="-230269"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54032" indent="-230269"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914569" indent="-230269"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B1774180-189C-468B-B37D-6D6A9DEC2295}" type="slidenum">
              <a:rPr lang="de-DE" altLang="de-DE" sz="800">
                <a:solidFill>
                  <a:srgbClr val="000000"/>
                </a:solidFill>
                <a:latin typeface="Arial" pitchFamily="34" charset="0"/>
              </a:rPr>
              <a:pPr/>
              <a:t>17</a:t>
            </a:fld>
            <a:endParaRPr lang="de-DE" altLang="de-DE" sz="800">
              <a:solidFill>
                <a:srgbClr val="000000"/>
              </a:solidFill>
              <a:latin typeface="Arial" pitchFamily="34" charset="0"/>
            </a:endParaRPr>
          </a:p>
        </p:txBody>
      </p:sp>
      <p:sp>
        <p:nvSpPr>
          <p:cNvPr id="238597" name="Rechteck 4"/>
          <p:cNvSpPr>
            <a:spLocks noChangeArrowheads="1"/>
          </p:cNvSpPr>
          <p:nvPr/>
        </p:nvSpPr>
        <p:spPr bwMode="auto">
          <a:xfrm>
            <a:off x="563936" y="5184532"/>
            <a:ext cx="5741896" cy="318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r>
              <a:rPr lang="de-DE" altLang="de-DE" sz="2000">
                <a:solidFill>
                  <a:srgbClr val="000000"/>
                </a:solidFill>
                <a:latin typeface="Arial" pitchFamily="34" charset="0"/>
              </a:rPr>
              <a:t>Wahl von Barack Obama im Jahr 2009</a:t>
            </a:r>
          </a:p>
          <a:p>
            <a:r>
              <a:rPr lang="de-DE" altLang="de-DE" sz="2000">
                <a:solidFill>
                  <a:srgbClr val="000000"/>
                </a:solidFill>
                <a:latin typeface="Arial" pitchFamily="34" charset="0"/>
              </a:rPr>
              <a:t>Angela Merkel im jahr 2005 zur Bundekanzlerin</a:t>
            </a:r>
          </a:p>
          <a:p>
            <a:r>
              <a:rPr lang="de-DE" altLang="de-DE" sz="2000">
                <a:solidFill>
                  <a:srgbClr val="000000"/>
                </a:solidFill>
                <a:latin typeface="Arial" pitchFamily="34" charset="0"/>
              </a:rPr>
              <a:t>Ökologische Ereignisse. Oelpest von Mexiko</a:t>
            </a:r>
          </a:p>
          <a:p>
            <a:r>
              <a:rPr lang="de-DE" altLang="de-DE" sz="2000">
                <a:solidFill>
                  <a:srgbClr val="000000"/>
                </a:solidFill>
                <a:latin typeface="Arial" pitchFamily="34" charset="0"/>
              </a:rPr>
              <a:t>Fukushima und die Krisen wie Finanz-Wirtschaftskrise ab 2007, Eurokrise 2010 (Zahlungsschwierigkeiten der EU-Staaten wie Griechenland, Island-Krise 2008-2011, krim-Krise seit 03/2014</a:t>
            </a:r>
          </a:p>
          <a:p>
            <a:r>
              <a:rPr lang="de-DE" altLang="de-DE" sz="2000">
                <a:solidFill>
                  <a:srgbClr val="000000"/>
                </a:solidFill>
                <a:latin typeface="Arial" pitchFamily="34" charset="0"/>
              </a:rPr>
              <a:t>Syrien, Anschläge, 140 Zeichen Politik von Trump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lienbildplatzhalter 1"/>
          <p:cNvSpPr>
            <a:spLocks noGrp="1" noRot="1" noChangeAspect="1" noTextEdit="1"/>
          </p:cNvSpPr>
          <p:nvPr>
            <p:ph type="sldImg"/>
          </p:nvPr>
        </p:nvSpPr>
        <p:spPr>
          <a:xfrm>
            <a:off x="79375" y="739775"/>
            <a:ext cx="6578600" cy="3700463"/>
          </a:xfrm>
          <a:ln/>
        </p:spPr>
      </p:sp>
      <p:sp>
        <p:nvSpPr>
          <p:cNvPr id="246787"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467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FE7A6B75-04CF-4A66-AB02-624B09BB1E64}" type="slidenum">
              <a:rPr lang="de-DE" altLang="de-DE" sz="800" smtClean="0">
                <a:solidFill>
                  <a:srgbClr val="000000"/>
                </a:solidFill>
                <a:latin typeface="Arial" pitchFamily="34" charset="0"/>
              </a:rPr>
              <a:pPr/>
              <a:t>21</a:t>
            </a:fld>
            <a:endParaRPr lang="de-DE" altLang="de-DE" sz="80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lienbildplatzhalter 1"/>
          <p:cNvSpPr>
            <a:spLocks noGrp="1" noRot="1" noChangeAspect="1" noTextEdit="1"/>
          </p:cNvSpPr>
          <p:nvPr>
            <p:ph type="sldImg"/>
          </p:nvPr>
        </p:nvSpPr>
        <p:spPr>
          <a:xfrm>
            <a:off x="79375" y="739775"/>
            <a:ext cx="6578600" cy="3700463"/>
          </a:xfrm>
          <a:ln/>
        </p:spPr>
      </p:sp>
      <p:sp>
        <p:nvSpPr>
          <p:cNvPr id="242691"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42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26BBEECF-842C-450A-9C60-3D8DF2907106}" type="slidenum">
              <a:rPr lang="de-DE" altLang="de-DE" sz="800" smtClean="0">
                <a:solidFill>
                  <a:srgbClr val="000000"/>
                </a:solidFill>
                <a:latin typeface="Arial" pitchFamily="34" charset="0"/>
              </a:rPr>
              <a:pPr/>
              <a:t>22</a:t>
            </a:fld>
            <a:endParaRPr lang="de-DE" altLang="de-DE" sz="80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lienbildplatzhalter 1"/>
          <p:cNvSpPr>
            <a:spLocks noGrp="1" noRot="1" noChangeAspect="1" noTextEdit="1"/>
          </p:cNvSpPr>
          <p:nvPr>
            <p:ph type="sldImg"/>
          </p:nvPr>
        </p:nvSpPr>
        <p:spPr>
          <a:xfrm>
            <a:off x="79375" y="739775"/>
            <a:ext cx="6578600" cy="3700463"/>
          </a:xfrm>
          <a:ln/>
        </p:spPr>
      </p:sp>
      <p:sp>
        <p:nvSpPr>
          <p:cNvPr id="244739"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447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C56B63FF-D828-4BED-AE0E-56C93EA0A976}" type="slidenum">
              <a:rPr lang="de-DE" altLang="de-DE" sz="800" smtClean="0">
                <a:solidFill>
                  <a:srgbClr val="000000"/>
                </a:solidFill>
                <a:latin typeface="Arial" pitchFamily="34" charset="0"/>
              </a:rPr>
              <a:pPr/>
              <a:t>23</a:t>
            </a:fld>
            <a:endParaRPr lang="de-DE" altLang="de-DE" sz="800">
              <a:solidFill>
                <a:srgbClr val="000000"/>
              </a:solidFill>
              <a:latin typeface="Arial" pitchFamily="34" charset="0"/>
            </a:endParaRPr>
          </a:p>
        </p:txBody>
      </p:sp>
      <p:sp>
        <p:nvSpPr>
          <p:cNvPr id="244741" name="Textfeld 4"/>
          <p:cNvSpPr txBox="1">
            <a:spLocks noChangeArrowheads="1"/>
          </p:cNvSpPr>
          <p:nvPr/>
        </p:nvSpPr>
        <p:spPr bwMode="auto">
          <a:xfrm rot="513875">
            <a:off x="3008313" y="3781425"/>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r>
              <a:rPr lang="de-DE" altLang="de-DE" sz="2400">
                <a:solidFill>
                  <a:srgbClr val="000000"/>
                </a:solidFill>
                <a:latin typeface="Arial" pitchFamily="34" charset="0"/>
              </a:rPr>
              <a:t>Binge Watching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79375" y="739775"/>
            <a:ext cx="6578600" cy="3700463"/>
          </a:xfrm>
          <a:ln/>
        </p:spPr>
      </p:sp>
      <p:sp>
        <p:nvSpPr>
          <p:cNvPr id="245763"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457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1FC07107-77B4-46B6-B376-12551E8BFF78}" type="slidenum">
              <a:rPr lang="de-DE" altLang="de-DE" sz="800" smtClean="0">
                <a:solidFill>
                  <a:srgbClr val="000000"/>
                </a:solidFill>
                <a:latin typeface="Arial" pitchFamily="34" charset="0"/>
              </a:rPr>
              <a:pPr/>
              <a:t>24</a:t>
            </a:fld>
            <a:endParaRPr lang="de-DE" altLang="de-DE" sz="800">
              <a:solidFill>
                <a:srgbClr val="000000"/>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ChangeArrowheads="1" noTextEdit="1"/>
          </p:cNvSpPr>
          <p:nvPr>
            <p:ph type="sldImg"/>
          </p:nvPr>
        </p:nvSpPr>
        <p:spPr>
          <a:xfrm>
            <a:off x="79375" y="739775"/>
            <a:ext cx="6578600" cy="3700463"/>
          </a:xfrm>
          <a:ln/>
        </p:spPr>
      </p:sp>
      <p:sp>
        <p:nvSpPr>
          <p:cNvPr id="163843" name="Notizenplatzhalter 2"/>
          <p:cNvSpPr>
            <a:spLocks noGrp="1"/>
          </p:cNvSpPr>
          <p:nvPr>
            <p:ph type="body" idx="1"/>
          </p:nvPr>
        </p:nvSpPr>
        <p:spPr bwMode="auto">
          <a:xfrm>
            <a:off x="674688" y="4686300"/>
            <a:ext cx="5386387"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6" tIns="45678" rIns="91356" bIns="45678"/>
          <a:lstStyle/>
          <a:p>
            <a:endParaRPr lang="de-DE" altLang="de-DE">
              <a:latin typeface="Lucida Grande"/>
            </a:endParaRPr>
          </a:p>
        </p:txBody>
      </p:sp>
      <p:sp>
        <p:nvSpPr>
          <p:cNvPr id="1638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a:ea typeface="MS PGothic" panose="020B0600070205080204" pitchFamily="34" charset="-128"/>
              </a:defRPr>
            </a:lvl1pPr>
            <a:lvl2pPr marL="741363" indent="-284163">
              <a:defRPr sz="1400">
                <a:solidFill>
                  <a:schemeClr val="tx1"/>
                </a:solidFill>
                <a:latin typeface="Arial MT"/>
                <a:ea typeface="MS PGothic" panose="020B0600070205080204" pitchFamily="34" charset="-128"/>
              </a:defRPr>
            </a:lvl2pPr>
            <a:lvl3pPr marL="1141413" indent="-227013">
              <a:defRPr sz="1400">
                <a:solidFill>
                  <a:schemeClr val="tx1"/>
                </a:solidFill>
                <a:latin typeface="Arial MT"/>
                <a:ea typeface="MS PGothic" panose="020B0600070205080204" pitchFamily="34" charset="-128"/>
              </a:defRPr>
            </a:lvl3pPr>
            <a:lvl4pPr marL="1598613" indent="-227013">
              <a:defRPr sz="1400">
                <a:solidFill>
                  <a:schemeClr val="tx1"/>
                </a:solidFill>
                <a:latin typeface="Arial MT"/>
                <a:ea typeface="MS PGothic" panose="020B0600070205080204" pitchFamily="34" charset="-128"/>
              </a:defRPr>
            </a:lvl4pPr>
            <a:lvl5pPr marL="2054225" indent="-227013">
              <a:defRPr sz="1400">
                <a:solidFill>
                  <a:schemeClr val="tx1"/>
                </a:solidFill>
                <a:latin typeface="Arial MT"/>
                <a:ea typeface="MS PGothic" panose="020B0600070205080204" pitchFamily="34" charset="-128"/>
              </a:defRPr>
            </a:lvl5pPr>
            <a:lvl6pPr marL="2511425" indent="-227013"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68625" indent="-227013"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5825" indent="-227013"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3025" indent="-227013"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fld id="{C0788566-0D5C-4C7E-B48B-FF0C66112FE8}" type="slidenum">
              <a:rPr lang="de-DE" altLang="de-DE" sz="800" smtClean="0">
                <a:solidFill>
                  <a:srgbClr val="000000"/>
                </a:solidFill>
                <a:latin typeface="Arial" panose="020B0604020202020204" pitchFamily="34" charset="0"/>
              </a:rPr>
              <a:pPr/>
              <a:t>31</a:t>
            </a:fld>
            <a:endParaRPr lang="de-DE" altLang="de-DE" sz="8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xfrm>
            <a:off x="-482600" y="492125"/>
            <a:ext cx="7764463" cy="4368800"/>
          </a:xfrm>
          <a:ln/>
        </p:spPr>
      </p:sp>
      <p:sp>
        <p:nvSpPr>
          <p:cNvPr id="260099" name="Notizenplatzhalter 2"/>
          <p:cNvSpPr>
            <a:spLocks noGrp="1"/>
          </p:cNvSpPr>
          <p:nvPr>
            <p:ph type="body" idx="1"/>
          </p:nvPr>
        </p:nvSpPr>
        <p:spPr bwMode="auto">
          <a:xfrm>
            <a:off x="674688" y="4686300"/>
            <a:ext cx="5386387"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lstStyle/>
          <a:p>
            <a:endParaRPr lang="de-DE" altLang="de-DE">
              <a:latin typeface="Lucida Grande" pitchFamily="64" charset="0"/>
              <a:ea typeface="ＭＳ Ｐゴシック" pitchFamily="34" charset="-128"/>
            </a:endParaRPr>
          </a:p>
        </p:txBody>
      </p:sp>
      <p:sp>
        <p:nvSpPr>
          <p:cNvPr id="2601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1363" indent="-284163">
              <a:defRPr sz="1400">
                <a:solidFill>
                  <a:schemeClr val="tx1"/>
                </a:solidFill>
                <a:latin typeface="Arial MT" pitchFamily="64" charset="0"/>
                <a:ea typeface="ＭＳ Ｐゴシック" pitchFamily="34" charset="-128"/>
              </a:defRPr>
            </a:lvl2pPr>
            <a:lvl3pPr marL="1141413" indent="-227013">
              <a:defRPr sz="1400">
                <a:solidFill>
                  <a:schemeClr val="tx1"/>
                </a:solidFill>
                <a:latin typeface="Arial MT" pitchFamily="64" charset="0"/>
                <a:ea typeface="ＭＳ Ｐゴシック" pitchFamily="34" charset="-128"/>
              </a:defRPr>
            </a:lvl3pPr>
            <a:lvl4pPr marL="1598613" indent="-227013">
              <a:defRPr sz="1400">
                <a:solidFill>
                  <a:schemeClr val="tx1"/>
                </a:solidFill>
                <a:latin typeface="Arial MT" pitchFamily="64" charset="0"/>
                <a:ea typeface="ＭＳ Ｐゴシック" pitchFamily="34" charset="-128"/>
              </a:defRPr>
            </a:lvl4pPr>
            <a:lvl5pPr marL="2054225" indent="-227013">
              <a:defRPr sz="1400">
                <a:solidFill>
                  <a:schemeClr val="tx1"/>
                </a:solidFill>
                <a:latin typeface="Arial MT" pitchFamily="64" charset="0"/>
                <a:ea typeface="ＭＳ Ｐゴシック" pitchFamily="34" charset="-128"/>
              </a:defRPr>
            </a:lvl5pPr>
            <a:lvl6pPr marL="2511425"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68625"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5825"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3025"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33FEBCA5-065D-451C-ADB0-4AFDB3692B15}" type="slidenum">
              <a:rPr lang="de-DE" altLang="de-DE" sz="800" smtClean="0">
                <a:latin typeface="Arial" pitchFamily="34" charset="0"/>
              </a:rPr>
              <a:pPr/>
              <a:t>34</a:t>
            </a:fld>
            <a:endParaRPr lang="de-DE" altLang="de-DE" sz="800">
              <a:latin typeface="Arial" pitchFamily="34" charset="0"/>
            </a:endParaRPr>
          </a:p>
        </p:txBody>
      </p:sp>
    </p:spTree>
    <p:extLst>
      <p:ext uri="{BB962C8B-B14F-4D97-AF65-F5344CB8AC3E}">
        <p14:creationId xmlns:p14="http://schemas.microsoft.com/office/powerpoint/2010/main" val="357828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198" y="9374023"/>
            <a:ext cx="2919565" cy="49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90" tIns="47397" rIns="94790" bIns="47397" anchor="b"/>
          <a:lstStyle>
            <a:lvl1pPr defTabSz="990600">
              <a:defRPr sz="2400">
                <a:solidFill>
                  <a:schemeClr val="tx1"/>
                </a:solidFill>
                <a:latin typeface="Arial" pitchFamily="34" charset="0"/>
                <a:ea typeface="ＭＳ Ｐゴシック" pitchFamily="34" charset="-128"/>
              </a:defRPr>
            </a:lvl1pPr>
            <a:lvl2pPr marL="742950" indent="-285750" defTabSz="990600">
              <a:defRPr sz="2400">
                <a:solidFill>
                  <a:schemeClr val="tx1"/>
                </a:solidFill>
                <a:latin typeface="Arial" pitchFamily="34" charset="0"/>
                <a:ea typeface="ＭＳ Ｐゴシック" pitchFamily="34" charset="-128"/>
              </a:defRPr>
            </a:lvl2pPr>
            <a:lvl3pPr marL="1143000" indent="-228600" defTabSz="990600">
              <a:defRPr sz="2400">
                <a:solidFill>
                  <a:schemeClr val="tx1"/>
                </a:solidFill>
                <a:latin typeface="Arial" pitchFamily="34" charset="0"/>
                <a:ea typeface="ＭＳ Ｐゴシック" pitchFamily="34" charset="-128"/>
              </a:defRPr>
            </a:lvl3pPr>
            <a:lvl4pPr marL="1600200" indent="-228600" defTabSz="990600">
              <a:defRPr sz="2400">
                <a:solidFill>
                  <a:schemeClr val="tx1"/>
                </a:solidFill>
                <a:latin typeface="Arial" pitchFamily="34" charset="0"/>
                <a:ea typeface="ＭＳ Ｐゴシック" pitchFamily="34" charset="-128"/>
              </a:defRPr>
            </a:lvl4pPr>
            <a:lvl5pPr marL="2057400" indent="-228600" defTabSz="990600">
              <a:defRPr sz="2400">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6585C10-C866-4594-B9BE-D7D84B5BCFAE}" type="slidenum">
              <a:rPr lang="de-DE" sz="1300"/>
              <a:pPr algn="r"/>
              <a:t>2</a:t>
            </a:fld>
            <a:endParaRPr lang="de-DE" sz="1300" dirty="0"/>
          </a:p>
        </p:txBody>
      </p:sp>
      <p:sp>
        <p:nvSpPr>
          <p:cNvPr id="116739" name="Rectangle 2"/>
          <p:cNvSpPr>
            <a:spLocks noGrp="1" noRot="1" noChangeAspect="1" noChangeArrowheads="1" noTextEdit="1"/>
          </p:cNvSpPr>
          <p:nvPr>
            <p:ph type="sldImg"/>
          </p:nvPr>
        </p:nvSpPr>
        <p:spPr>
          <a:xfrm>
            <a:off x="80963" y="739775"/>
            <a:ext cx="6577012" cy="3700463"/>
          </a:xfrm>
          <a:ln/>
        </p:spPr>
      </p:sp>
      <p:sp>
        <p:nvSpPr>
          <p:cNvPr id="116740" name="Rectangle 3"/>
          <p:cNvSpPr>
            <a:spLocks noGrp="1" noChangeArrowheads="1"/>
          </p:cNvSpPr>
          <p:nvPr>
            <p:ph type="body" idx="1"/>
          </p:nvPr>
        </p:nvSpPr>
        <p:spPr>
          <a:noFill/>
        </p:spPr>
        <p:txBody>
          <a:bodyPr lIns="94790" tIns="47397" rIns="94790" bIns="47397"/>
          <a:lstStyle/>
          <a:p>
            <a:pPr eaLnBrk="1" hangingPunct="1"/>
            <a:endParaRPr lang="de-DE" dirty="0">
              <a:latin typeface="Arial" pitchFamily="34" charset="0"/>
              <a:ea typeface="ＭＳ Ｐゴシック" pitchFamily="34" charset="-128"/>
            </a:endParaRPr>
          </a:p>
        </p:txBody>
      </p:sp>
      <p:pic>
        <p:nvPicPr>
          <p:cNvPr id="5" name="Picture 8" descr="Bildergebnis für Jugendliche mit Ha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3769">
            <a:off x="6127995" y="1948789"/>
            <a:ext cx="2690565" cy="1793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lienbildplatzhalter 1"/>
          <p:cNvSpPr>
            <a:spLocks noGrp="1" noRot="1" noChangeAspect="1" noTextEdit="1"/>
          </p:cNvSpPr>
          <p:nvPr>
            <p:ph type="sldImg"/>
          </p:nvPr>
        </p:nvSpPr>
        <p:spPr>
          <a:xfrm>
            <a:off x="-484188" y="425450"/>
            <a:ext cx="7767638" cy="4370388"/>
          </a:xfrm>
          <a:ln/>
        </p:spPr>
      </p:sp>
      <p:sp>
        <p:nvSpPr>
          <p:cNvPr id="221187" name="Notizenplatzhalter 2"/>
          <p:cNvSpPr>
            <a:spLocks noGrp="1"/>
          </p:cNvSpPr>
          <p:nvPr>
            <p:ph type="body" idx="1"/>
          </p:nvPr>
        </p:nvSpPr>
        <p:spPr bwMode="auto">
          <a:xfrm>
            <a:off x="466725" y="5156200"/>
            <a:ext cx="5391150" cy="443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r>
              <a:rPr lang="de-DE" altLang="de-DE">
                <a:latin typeface="Lucida Grande" pitchFamily="64" charset="0"/>
                <a:ea typeface="ＭＳ Ｐゴシック" pitchFamily="34" charset="-128"/>
              </a:rPr>
              <a:t>Generationenzugehörigkeit ist zwar ein wichtiger Ansatz, kann jedoch nie das alleinige Erklärungsmuster für unterschiedliches Denken und Handeln sein. Geschlecht, geografische Herkunft, sozioökonomischer Hintergrund, Familienstrukturen sind die Erklärung individuellem Verhaltens.</a:t>
            </a:r>
          </a:p>
          <a:p>
            <a:endParaRPr lang="de-DE" altLang="de-DE">
              <a:latin typeface="Lucida Grande" pitchFamily="64" charset="0"/>
              <a:ea typeface="ＭＳ Ｐゴシック" pitchFamily="34" charset="-128"/>
            </a:endParaRPr>
          </a:p>
          <a:p>
            <a:r>
              <a:rPr lang="de-DE" altLang="de-DE">
                <a:latin typeface="Lucida Grande" pitchFamily="64" charset="0"/>
                <a:ea typeface="ＭＳ Ｐゴシック" pitchFamily="34" charset="-128"/>
              </a:rPr>
              <a:t>Laut einer schwedischen Studie zur Generation Y stellen die Terroranschläge in den USA vom 11. September das wichtigste prägende Ereignis für die Y-Generation dar. Die in den frühen 1980er Jahren geborenen geben zudem den Untergang der Estonia (28.9.1994, Ostseefähre auf ihrem Weg von Tallin nach Stockholm untergegangen, 852 Opfer, schwerstes europäisches Schiffunglück der europäischen Nachkriegsgeschichte). Befragte der späten 1980er Jahre geben die Tsunami-katastrophe im Indischen Ozean (26.09.2004, bis zu 300.000 Tote). </a:t>
            </a:r>
          </a:p>
        </p:txBody>
      </p:sp>
      <p:sp>
        <p:nvSpPr>
          <p:cNvPr id="2211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1363" indent="-284163">
              <a:defRPr sz="1400">
                <a:solidFill>
                  <a:schemeClr val="tx1"/>
                </a:solidFill>
                <a:latin typeface="Arial MT" pitchFamily="64" charset="0"/>
                <a:ea typeface="ＭＳ Ｐゴシック" pitchFamily="34" charset="-128"/>
              </a:defRPr>
            </a:lvl2pPr>
            <a:lvl3pPr marL="1141413" indent="-227013">
              <a:defRPr sz="1400">
                <a:solidFill>
                  <a:schemeClr val="tx1"/>
                </a:solidFill>
                <a:latin typeface="Arial MT" pitchFamily="64" charset="0"/>
                <a:ea typeface="ＭＳ Ｐゴシック" pitchFamily="34" charset="-128"/>
              </a:defRPr>
            </a:lvl3pPr>
            <a:lvl4pPr marL="1598613" indent="-227013">
              <a:defRPr sz="1400">
                <a:solidFill>
                  <a:schemeClr val="tx1"/>
                </a:solidFill>
                <a:latin typeface="Arial MT" pitchFamily="64" charset="0"/>
                <a:ea typeface="ＭＳ Ｐゴシック" pitchFamily="34" charset="-128"/>
              </a:defRPr>
            </a:lvl4pPr>
            <a:lvl5pPr marL="2055813" indent="-227013">
              <a:defRPr sz="1400">
                <a:solidFill>
                  <a:schemeClr val="tx1"/>
                </a:solidFill>
                <a:latin typeface="Arial MT" pitchFamily="64" charset="0"/>
                <a:ea typeface="ＭＳ Ｐゴシック" pitchFamily="34" charset="-128"/>
              </a:defRPr>
            </a:lvl5pPr>
            <a:lvl6pPr marL="2513013"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0213"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7413"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4613" indent="-227013"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AEB14468-930C-43CC-B8A2-08FFDEFBD5EE}" type="slidenum">
              <a:rPr lang="de-DE" altLang="de-DE" sz="800" smtClean="0">
                <a:latin typeface="Arial" pitchFamily="34" charset="0"/>
              </a:rPr>
              <a:pPr/>
              <a:t>5</a:t>
            </a:fld>
            <a:endParaRPr lang="de-DE" altLang="de-DE" sz="8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lienbildplatzhalter 1"/>
          <p:cNvSpPr>
            <a:spLocks noGrp="1" noRot="1" noChangeAspect="1" noTextEdit="1"/>
          </p:cNvSpPr>
          <p:nvPr>
            <p:ph type="sldImg"/>
          </p:nvPr>
        </p:nvSpPr>
        <p:spPr>
          <a:xfrm>
            <a:off x="79375" y="739775"/>
            <a:ext cx="6578600" cy="3700463"/>
          </a:xfrm>
          <a:ln/>
        </p:spPr>
      </p:sp>
      <p:sp>
        <p:nvSpPr>
          <p:cNvPr id="223235"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232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C8E62E0A-BBAB-45C7-A6DB-66F354C38900}" type="slidenum">
              <a:rPr lang="de-DE" altLang="de-DE" sz="800" smtClean="0">
                <a:solidFill>
                  <a:srgbClr val="000000"/>
                </a:solidFill>
                <a:latin typeface="Arial" pitchFamily="34" charset="0"/>
              </a:rPr>
              <a:pPr/>
              <a:t>8</a:t>
            </a:fld>
            <a:endParaRPr lang="de-DE" altLang="de-DE" sz="80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lienbildplatzhalter 1"/>
          <p:cNvSpPr>
            <a:spLocks noGrp="1" noRot="1" noChangeAspect="1" noTextEdit="1"/>
          </p:cNvSpPr>
          <p:nvPr>
            <p:ph type="sldImg"/>
          </p:nvPr>
        </p:nvSpPr>
        <p:spPr>
          <a:xfrm>
            <a:off x="79375" y="739775"/>
            <a:ext cx="6578600" cy="3700463"/>
          </a:xfrm>
          <a:ln/>
        </p:spPr>
      </p:sp>
      <p:sp>
        <p:nvSpPr>
          <p:cNvPr id="225283"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252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9FF54E9C-ECE9-49B9-9F56-554A78DCD235}" type="slidenum">
              <a:rPr lang="de-DE" altLang="de-DE" sz="800" smtClean="0">
                <a:solidFill>
                  <a:srgbClr val="000000"/>
                </a:solidFill>
                <a:latin typeface="Arial" pitchFamily="34" charset="0"/>
              </a:rPr>
              <a:pPr/>
              <a:t>9</a:t>
            </a:fld>
            <a:endParaRPr lang="de-DE" altLang="de-DE" sz="80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lienbildplatzhalter 1"/>
          <p:cNvSpPr>
            <a:spLocks noGrp="1" noRot="1" noChangeAspect="1" noTextEdit="1"/>
          </p:cNvSpPr>
          <p:nvPr>
            <p:ph type="sldImg"/>
          </p:nvPr>
        </p:nvSpPr>
        <p:spPr>
          <a:xfrm>
            <a:off x="79375" y="739775"/>
            <a:ext cx="6578600" cy="3700463"/>
          </a:xfrm>
          <a:ln/>
        </p:spPr>
      </p:sp>
      <p:sp>
        <p:nvSpPr>
          <p:cNvPr id="226307"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263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A0F6DE44-8912-4408-9826-C1AC989BD395}" type="slidenum">
              <a:rPr lang="de-DE" altLang="de-DE" sz="800" smtClean="0">
                <a:solidFill>
                  <a:srgbClr val="000000"/>
                </a:solidFill>
                <a:latin typeface="Arial" pitchFamily="34" charset="0"/>
              </a:rPr>
              <a:pPr/>
              <a:t>11</a:t>
            </a:fld>
            <a:endParaRPr lang="de-DE" altLang="de-DE" sz="80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lienbildplatzhalter 1"/>
          <p:cNvSpPr>
            <a:spLocks noGrp="1" noRot="1" noChangeAspect="1" noTextEdit="1"/>
          </p:cNvSpPr>
          <p:nvPr>
            <p:ph type="sldImg"/>
          </p:nvPr>
        </p:nvSpPr>
        <p:spPr>
          <a:xfrm>
            <a:off x="79375" y="739775"/>
            <a:ext cx="6578600" cy="3700463"/>
          </a:xfrm>
          <a:ln/>
        </p:spPr>
      </p:sp>
      <p:sp>
        <p:nvSpPr>
          <p:cNvPr id="227331"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273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4D94D111-5A19-4324-BC9C-87DA7BD3AC61}" type="slidenum">
              <a:rPr lang="de-DE" altLang="de-DE" sz="800" smtClean="0">
                <a:solidFill>
                  <a:srgbClr val="000000"/>
                </a:solidFill>
                <a:latin typeface="Arial" pitchFamily="34" charset="0"/>
              </a:rPr>
              <a:pPr/>
              <a:t>12</a:t>
            </a:fld>
            <a:endParaRPr lang="de-DE" altLang="de-DE" sz="80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lienbildplatzhalter 1"/>
          <p:cNvSpPr>
            <a:spLocks noGrp="1" noRot="1" noChangeAspect="1" noTextEdit="1"/>
          </p:cNvSpPr>
          <p:nvPr>
            <p:ph type="sldImg"/>
          </p:nvPr>
        </p:nvSpPr>
        <p:spPr>
          <a:xfrm>
            <a:off x="79375" y="739775"/>
            <a:ext cx="6578600" cy="3700463"/>
          </a:xfrm>
          <a:ln/>
        </p:spPr>
      </p:sp>
      <p:sp>
        <p:nvSpPr>
          <p:cNvPr id="3" name="Notizenplatzhalter 2"/>
          <p:cNvSpPr>
            <a:spLocks noGrp="1"/>
          </p:cNvSpPr>
          <p:nvPr>
            <p:ph type="body" idx="1"/>
          </p:nvPr>
        </p:nvSpPr>
        <p:spPr>
          <a:xfrm>
            <a:off x="673100" y="4686300"/>
            <a:ext cx="5389563" cy="4440238"/>
          </a:xfrm>
          <a:prstGeom prst="rect">
            <a:avLst/>
          </a:prstGeom>
        </p:spPr>
        <p:txBody>
          <a:bodyPr/>
          <a:lstStyle/>
          <a:p>
            <a:pPr>
              <a:defRPr/>
            </a:pPr>
            <a:r>
              <a:rPr lang="de-DE" kern="0" dirty="0">
                <a:solidFill>
                  <a:sysClr val="windowText" lastClr="000000"/>
                </a:solidFill>
              </a:rPr>
              <a:t>Hinsichtlich bedeutender Ereignisse für Vertreter der Generation Y lassen sich die Terroranschläge vom 11. September, der allseits proklamierte Klimawandel, sowie die Finanzkrise im Jahr 2008 nennen. Folglich sind ökologische und ökonomische Unsicherheit im Bewusstsein der Generation Y verankert, was zumindest ansatzweise auf ihr ökologische Engagement und die Fokussierung auf die eigene berufliche Entwicklung schließen lässt . Auf gesellschaftlicher Ebene kann für das Aufwachsen der Generation die fortschreitende Globalisierung, die Verbreitung des Internets sowie das mediale Angebot als charakteristisch angesehen werden.</a:t>
            </a:r>
          </a:p>
          <a:p>
            <a:pPr>
              <a:defRPr/>
            </a:pPr>
            <a:endParaRPr lang="de-DE" dirty="0"/>
          </a:p>
        </p:txBody>
      </p:sp>
      <p:sp>
        <p:nvSpPr>
          <p:cNvPr id="2324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48B1BDDF-4830-459C-988E-1D60FBB59B20}" type="slidenum">
              <a:rPr lang="de-DE" altLang="de-DE" sz="800" smtClean="0">
                <a:solidFill>
                  <a:srgbClr val="000000"/>
                </a:solidFill>
                <a:latin typeface="Arial" pitchFamily="34" charset="0"/>
              </a:rPr>
              <a:pPr/>
              <a:t>14</a:t>
            </a:fld>
            <a:endParaRPr lang="de-DE" altLang="de-DE" sz="80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lienbildplatzhalter 1"/>
          <p:cNvSpPr>
            <a:spLocks noGrp="1" noRot="1" noChangeAspect="1" noTextEdit="1"/>
          </p:cNvSpPr>
          <p:nvPr>
            <p:ph type="sldImg"/>
          </p:nvPr>
        </p:nvSpPr>
        <p:spPr>
          <a:xfrm>
            <a:off x="79375" y="739775"/>
            <a:ext cx="6578600" cy="3700463"/>
          </a:xfrm>
          <a:ln/>
        </p:spPr>
      </p:sp>
      <p:sp>
        <p:nvSpPr>
          <p:cNvPr id="235523" name="Notizenplatzhalter 2"/>
          <p:cNvSpPr>
            <a:spLocks noGrp="1"/>
          </p:cNvSpPr>
          <p:nvPr>
            <p:ph type="body" idx="1"/>
          </p:nvPr>
        </p:nvSpPr>
        <p:spPr bwMode="auto">
          <a:xfrm>
            <a:off x="673100" y="4686300"/>
            <a:ext cx="5389563" cy="4440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Lucida Grande" pitchFamily="64" charset="0"/>
              <a:ea typeface="ＭＳ Ｐゴシック" pitchFamily="34" charset="-128"/>
            </a:endParaRPr>
          </a:p>
        </p:txBody>
      </p:sp>
      <p:sp>
        <p:nvSpPr>
          <p:cNvPr id="2355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fld id="{3370800A-E710-40C5-83B2-AB2B6989C3C4}" type="slidenum">
              <a:rPr lang="de-DE" altLang="de-DE" sz="800" smtClean="0">
                <a:solidFill>
                  <a:srgbClr val="000000"/>
                </a:solidFill>
                <a:latin typeface="Arial" pitchFamily="34" charset="0"/>
              </a:rPr>
              <a:pPr/>
              <a:t>15</a:t>
            </a:fld>
            <a:endParaRPr lang="de-DE" altLang="de-DE" sz="80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45"/>
            <a:ext cx="103632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41053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6"/>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436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58"/>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58"/>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0994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11908" y="1628800"/>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436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95440" y="1600203"/>
            <a:ext cx="5259698" cy="4525963"/>
          </a:xfrm>
        </p:spPr>
        <p:txBody>
          <a:bodyPr/>
          <a:lstStyle>
            <a:lvl1pPr>
              <a:defRPr sz="1950"/>
            </a:lvl1pPr>
            <a:lvl2pPr>
              <a:defRPr sz="1625"/>
            </a:lvl2pPr>
            <a:lvl3pPr>
              <a:defRPr sz="1625"/>
            </a:lvl3pPr>
            <a:lvl4pPr>
              <a:defRPr sz="1463"/>
            </a:lvl4pPr>
            <a:lvl5pPr>
              <a:defRPr sz="1463"/>
            </a:lvl5pPr>
            <a:lvl6pPr>
              <a:defRPr sz="1463"/>
            </a:lvl6pPr>
            <a:lvl7pPr>
              <a:defRPr sz="1463"/>
            </a:lvl7pPr>
            <a:lvl8pPr>
              <a:defRPr sz="1463"/>
            </a:lvl8pPr>
            <a:lvl9pPr>
              <a:defRPr sz="1463"/>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053618" y="1600203"/>
            <a:ext cx="5259698"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de-DE" sz="1950" smtClean="0"/>
            </a:lvl1pPr>
            <a:lvl2pPr>
              <a:defRPr lang="de-DE" sz="1625" smtClean="0"/>
            </a:lvl2pPr>
            <a:lvl3pPr>
              <a:defRPr lang="de-DE" sz="1625" smtClean="0"/>
            </a:lvl3pPr>
            <a:lvl4pPr>
              <a:defRPr lang="de-DE" sz="1463" smtClean="0"/>
            </a:lvl4pPr>
            <a:lvl5pPr>
              <a:defRPr lang="de-DE" sz="1463"/>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6"/>
          <p:cNvSpPr>
            <a:spLocks noGrp="1"/>
          </p:cNvSpPr>
          <p:nvPr>
            <p:ph type="title"/>
          </p:nvPr>
        </p:nvSpPr>
        <p:spPr/>
        <p:txBody>
          <a:bodyPr/>
          <a:lstStyle>
            <a:lvl1pPr>
              <a:defRPr/>
            </a:lvl1pPr>
          </a:lstStyle>
          <a:p>
            <a:r>
              <a:rPr lang="de-DE"/>
              <a:t>Mastertitelformat bearbeiten</a:t>
            </a:r>
            <a:endParaRPr lang="de-DE" dirty="0"/>
          </a:p>
        </p:txBody>
      </p:sp>
      <p:sp>
        <p:nvSpPr>
          <p:cNvPr id="6" name="Textplatzhalter 5"/>
          <p:cNvSpPr>
            <a:spLocks noGrp="1"/>
          </p:cNvSpPr>
          <p:nvPr>
            <p:ph type="body" sz="quarter" idx="10"/>
          </p:nvPr>
        </p:nvSpPr>
        <p:spPr>
          <a:xfrm>
            <a:off x="4530202" y="6507166"/>
            <a:ext cx="4145321" cy="217487"/>
          </a:xfrm>
        </p:spPr>
        <p:txBody>
          <a:bodyPr/>
          <a:lstStyle>
            <a:lvl1pPr marL="0" indent="0">
              <a:buNone/>
              <a:defRPr sz="650" baseline="0"/>
            </a:lvl1pPr>
            <a:lvl2pPr>
              <a:defRPr sz="650"/>
            </a:lvl2pPr>
            <a:lvl3pPr>
              <a:defRPr sz="650"/>
            </a:lvl3pPr>
            <a:lvl4pPr>
              <a:defRPr sz="650"/>
            </a:lvl4pPr>
            <a:lvl5pPr>
              <a:defRPr sz="650"/>
            </a:lvl5pPr>
          </a:lstStyle>
          <a:p>
            <a:pPr lvl="0"/>
            <a:r>
              <a:rPr lang="de-DE"/>
              <a:t>Mastertextformat bearbeiten</a:t>
            </a:r>
          </a:p>
        </p:txBody>
      </p:sp>
    </p:spTree>
    <p:extLst>
      <p:ext uri="{BB962C8B-B14F-4D97-AF65-F5344CB8AC3E}">
        <p14:creationId xmlns:p14="http://schemas.microsoft.com/office/powerpoint/2010/main" val="5756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69"/>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1BF3F5FE-D005-4229-BC2C-8167677AEF4F}"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76F28574-187C-4DF3-841A-167BA0721F02}" type="slidenum">
              <a:rPr lang="de-DE"/>
              <a:pPr>
                <a:defRPr/>
              </a:pPr>
              <a:t>‹Nr.›</a:t>
            </a:fld>
            <a:endParaRPr lang="de-DE"/>
          </a:p>
        </p:txBody>
      </p:sp>
    </p:spTree>
    <p:extLst>
      <p:ext uri="{BB962C8B-B14F-4D97-AF65-F5344CB8AC3E}">
        <p14:creationId xmlns:p14="http://schemas.microsoft.com/office/powerpoint/2010/main" val="182380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E028CFE1-D511-4AA5-9F9D-5FF76A33D634}"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ACF79C86-8B3D-44BB-9380-AFE19EB4CC5C}" type="slidenum">
              <a:rPr lang="de-DE"/>
              <a:pPr>
                <a:defRPr/>
              </a:pPr>
              <a:t>‹Nr.›</a:t>
            </a:fld>
            <a:endParaRPr lang="de-DE"/>
          </a:p>
        </p:txBody>
      </p:sp>
    </p:spTree>
    <p:extLst>
      <p:ext uri="{BB962C8B-B14F-4D97-AF65-F5344CB8AC3E}">
        <p14:creationId xmlns:p14="http://schemas.microsoft.com/office/powerpoint/2010/main" val="3749467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44"/>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0D7C9B63-5676-43DE-975B-2ECA3DC6EB70}"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5B144D96-1E81-4770-B1EB-55B41D90424E}" type="slidenum">
              <a:rPr lang="de-DE"/>
              <a:pPr>
                <a:defRPr/>
              </a:pPr>
              <a:t>‹Nr.›</a:t>
            </a:fld>
            <a:endParaRPr lang="de-DE"/>
          </a:p>
        </p:txBody>
      </p:sp>
    </p:spTree>
    <p:extLst>
      <p:ext uri="{BB962C8B-B14F-4D97-AF65-F5344CB8AC3E}">
        <p14:creationId xmlns:p14="http://schemas.microsoft.com/office/powerpoint/2010/main" val="2488918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1C4CD928-5871-4DC6-8FC1-69BBBED31A97}" type="datetimeFigureOut">
              <a:rPr lang="de-DE"/>
              <a:pPr>
                <a:defRPr/>
              </a:pPr>
              <a:t>20.11.2021</a:t>
            </a:fld>
            <a:endParaRPr lang="de-DE"/>
          </a:p>
        </p:txBody>
      </p:sp>
      <p:sp>
        <p:nvSpPr>
          <p:cNvPr id="6" name="Fußzeilenplatzhalter 5"/>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5D89B4E6-EA70-4EF6-AE36-E90C32B974C4}" type="slidenum">
              <a:rPr lang="de-DE"/>
              <a:pPr>
                <a:defRPr/>
              </a:pPr>
              <a:t>‹Nr.›</a:t>
            </a:fld>
            <a:endParaRPr lang="de-DE"/>
          </a:p>
        </p:txBody>
      </p:sp>
    </p:spTree>
    <p:extLst>
      <p:ext uri="{BB962C8B-B14F-4D97-AF65-F5344CB8AC3E}">
        <p14:creationId xmlns:p14="http://schemas.microsoft.com/office/powerpoint/2010/main" val="90203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EBCACABB-15E0-4AE5-B0C4-D9CCF434B8BF}" type="datetimeFigureOut">
              <a:rPr lang="de-DE"/>
              <a:pPr>
                <a:defRPr/>
              </a:pPr>
              <a:t>20.11.2021</a:t>
            </a:fld>
            <a:endParaRPr lang="de-DE"/>
          </a:p>
        </p:txBody>
      </p:sp>
      <p:sp>
        <p:nvSpPr>
          <p:cNvPr id="8" name="Fußzeilenplatzhalter 7"/>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9" name="Foliennummernplatzhalter 8"/>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4B644225-5C48-484C-9CBF-3A5A421EA8CD}" type="slidenum">
              <a:rPr lang="de-DE"/>
              <a:pPr>
                <a:defRPr/>
              </a:pPr>
              <a:t>‹Nr.›</a:t>
            </a:fld>
            <a:endParaRPr lang="de-DE"/>
          </a:p>
        </p:txBody>
      </p:sp>
    </p:spTree>
    <p:extLst>
      <p:ext uri="{BB962C8B-B14F-4D97-AF65-F5344CB8AC3E}">
        <p14:creationId xmlns:p14="http://schemas.microsoft.com/office/powerpoint/2010/main" val="2390241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42E52AB7-3A00-488A-8296-48CF29347AAC}" type="datetimeFigureOut">
              <a:rPr lang="de-DE"/>
              <a:pPr>
                <a:defRPr/>
              </a:pPr>
              <a:t>20.11.2021</a:t>
            </a:fld>
            <a:endParaRPr lang="de-DE"/>
          </a:p>
        </p:txBody>
      </p:sp>
      <p:sp>
        <p:nvSpPr>
          <p:cNvPr id="4" name="Fußzeilenplatzhalter 3"/>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5" name="Foliennummernplatzhalter 4"/>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2E5E4192-BFF1-4C8A-B789-2CDAAB5F294C}" type="slidenum">
              <a:rPr lang="de-DE"/>
              <a:pPr>
                <a:defRPr/>
              </a:pPr>
              <a:t>‹Nr.›</a:t>
            </a:fld>
            <a:endParaRPr lang="de-DE"/>
          </a:p>
        </p:txBody>
      </p:sp>
    </p:spTree>
    <p:extLst>
      <p:ext uri="{BB962C8B-B14F-4D97-AF65-F5344CB8AC3E}">
        <p14:creationId xmlns:p14="http://schemas.microsoft.com/office/powerpoint/2010/main" val="86046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11920" y="333375"/>
            <a:ext cx="8420100" cy="1143000"/>
          </a:xfrm>
          <a:prstGeom prst="rect">
            <a:avLst/>
          </a:prstGeom>
        </p:spPr>
        <p:txBody>
          <a:bodyPr/>
          <a:lstStyle>
            <a:lvl1pPr algn="l">
              <a:defRPr sz="2800"/>
            </a:lvl1pPr>
          </a:lstStyle>
          <a:p>
            <a:r>
              <a:rPr lang="de-DE" dirty="0"/>
              <a:t>Titelmasterformat durch Klicken bearbeiten</a:t>
            </a:r>
          </a:p>
        </p:txBody>
      </p:sp>
      <p:sp>
        <p:nvSpPr>
          <p:cNvPr id="3" name="Inhaltsplatzhalter 2"/>
          <p:cNvSpPr>
            <a:spLocks noGrp="1"/>
          </p:cNvSpPr>
          <p:nvPr>
            <p:ph idx="1"/>
          </p:nvPr>
        </p:nvSpPr>
        <p:spPr>
          <a:xfrm>
            <a:off x="511908" y="1628800"/>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93396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0"/>
          <p:cNvSpPr>
            <a:spLocks noChangeArrowheads="1"/>
          </p:cNvSpPr>
          <p:nvPr userDrawn="1"/>
        </p:nvSpPr>
        <p:spPr bwMode="auto">
          <a:xfrm>
            <a:off x="0" y="1588"/>
            <a:ext cx="12192000" cy="6856412"/>
          </a:xfrm>
          <a:prstGeom prst="rect">
            <a:avLst/>
          </a:prstGeom>
          <a:gradFill rotWithShape="0">
            <a:gsLst>
              <a:gs pos="87000">
                <a:srgbClr val="CCCCCC"/>
              </a:gs>
              <a:gs pos="38000">
                <a:schemeClr val="bg1"/>
              </a:gs>
            </a:gsLst>
            <a:lin ang="4440000" scaled="0"/>
          </a:gradFill>
          <a:ln w="9525">
            <a:noFill/>
            <a:miter lim="800000"/>
            <a:headEnd/>
            <a:tailEnd/>
          </a:ln>
        </p:spPr>
        <p:txBody>
          <a:bodyPr wrap="none" anchor="ctr"/>
          <a:lstStyle/>
          <a:p>
            <a:pPr algn="r" defTabSz="457200" eaLnBrk="1" fontAlgn="auto" hangingPunct="1">
              <a:spcBef>
                <a:spcPts val="0"/>
              </a:spcBef>
              <a:spcAft>
                <a:spcPts val="0"/>
              </a:spcAft>
              <a:defRPr/>
            </a:pPr>
            <a:endParaRPr lang="de-DE" sz="1800">
              <a:solidFill>
                <a:prstClr val="black"/>
              </a:solidFill>
              <a:latin typeface="Arial" pitchFamily="-112" charset="0"/>
              <a:ea typeface="ＭＳ Ｐゴシック" pitchFamily="-112" charset="-128"/>
              <a:cs typeface="ＭＳ Ｐゴシック" pitchFamily="-112" charset="-128"/>
            </a:endParaRPr>
          </a:p>
        </p:txBody>
      </p:sp>
      <p:sp>
        <p:nvSpPr>
          <p:cNvPr id="3" name="Rectangle 17"/>
          <p:cNvSpPr>
            <a:spLocks noChangeArrowheads="1"/>
          </p:cNvSpPr>
          <p:nvPr userDrawn="1"/>
        </p:nvSpPr>
        <p:spPr bwMode="auto">
          <a:xfrm>
            <a:off x="10464800" y="6538914"/>
            <a:ext cx="13208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1400">
                <a:solidFill>
                  <a:schemeClr val="tx1"/>
                </a:solidFill>
                <a:latin typeface="Arial MT" pitchFamily="64" charset="0"/>
                <a:ea typeface="ＭＳ Ｐゴシック" pitchFamily="34" charset="-128"/>
              </a:defRPr>
            </a:lvl1pPr>
            <a:lvl2pPr marL="742950" indent="-285750" defTabSz="457200">
              <a:defRPr sz="1400">
                <a:solidFill>
                  <a:schemeClr val="tx1"/>
                </a:solidFill>
                <a:latin typeface="Arial MT" pitchFamily="64" charset="0"/>
                <a:ea typeface="ＭＳ Ｐゴシック" pitchFamily="34" charset="-128"/>
              </a:defRPr>
            </a:lvl2pPr>
            <a:lvl3pPr marL="1143000" indent="-228600" defTabSz="457200">
              <a:defRPr sz="1400">
                <a:solidFill>
                  <a:schemeClr val="tx1"/>
                </a:solidFill>
                <a:latin typeface="Arial MT" pitchFamily="64" charset="0"/>
                <a:ea typeface="ＭＳ Ｐゴシック" pitchFamily="34" charset="-128"/>
              </a:defRPr>
            </a:lvl3pPr>
            <a:lvl4pPr marL="1600200" indent="-228600" defTabSz="457200">
              <a:defRPr sz="1400">
                <a:solidFill>
                  <a:schemeClr val="tx1"/>
                </a:solidFill>
                <a:latin typeface="Arial MT" pitchFamily="64" charset="0"/>
                <a:ea typeface="ＭＳ Ｐゴシック" pitchFamily="34" charset="-128"/>
              </a:defRPr>
            </a:lvl4pPr>
            <a:lvl5pPr marL="2057400" indent="-228600" defTabSz="457200">
              <a:defRPr sz="1400">
                <a:solidFill>
                  <a:schemeClr val="tx1"/>
                </a:solidFill>
                <a:latin typeface="Arial MT" pitchFamily="6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algn="r" eaLnBrk="1" hangingPunct="1">
              <a:defRPr/>
            </a:pPr>
            <a:r>
              <a:rPr lang="de-DE" altLang="de-DE" sz="1000" b="1">
                <a:solidFill>
                  <a:srgbClr val="7F7F7F"/>
                </a:solidFill>
                <a:latin typeface="Arial" pitchFamily="34" charset="0"/>
                <a:cs typeface="Arial" pitchFamily="34" charset="0"/>
              </a:rPr>
              <a:t>Seite  </a:t>
            </a:r>
            <a:fld id="{5C0EE728-93EA-4177-9643-F5D7BD7A67C8}" type="slidenum">
              <a:rPr lang="de-DE" altLang="de-DE" sz="1000" b="1" smtClean="0">
                <a:solidFill>
                  <a:srgbClr val="7F7F7F"/>
                </a:solidFill>
                <a:latin typeface="Arial" pitchFamily="34" charset="0"/>
                <a:cs typeface="Arial" pitchFamily="34" charset="0"/>
              </a:rPr>
              <a:pPr algn="r" eaLnBrk="1" hangingPunct="1">
                <a:defRPr/>
              </a:pPr>
              <a:t>‹Nr.›</a:t>
            </a:fld>
            <a:endParaRPr lang="de-DE" altLang="de-DE" sz="1000" b="1">
              <a:solidFill>
                <a:srgbClr val="7F7F7F"/>
              </a:solidFill>
              <a:latin typeface="Arial" pitchFamily="34" charset="0"/>
              <a:cs typeface="Arial" pitchFamily="34" charset="0"/>
            </a:endParaRPr>
          </a:p>
        </p:txBody>
      </p:sp>
      <p:pic>
        <p:nvPicPr>
          <p:cNvPr id="4" name="Bild 9" descr="PFH_logo_ne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40800" y="266700"/>
            <a:ext cx="2876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12"/>
          <p:cNvSpPr>
            <a:spLocks noChangeArrowheads="1"/>
          </p:cNvSpPr>
          <p:nvPr userDrawn="1"/>
        </p:nvSpPr>
        <p:spPr bwMode="auto">
          <a:xfrm>
            <a:off x="4394201" y="0"/>
            <a:ext cx="3600938" cy="179388"/>
          </a:xfrm>
          <a:prstGeom prst="rect">
            <a:avLst/>
          </a:prstGeom>
          <a:solidFill>
            <a:srgbClr val="9D9E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57200">
              <a:defRPr sz="1400">
                <a:solidFill>
                  <a:schemeClr val="tx1"/>
                </a:solidFill>
                <a:latin typeface="Arial MT" pitchFamily="64" charset="0"/>
                <a:ea typeface="ＭＳ Ｐゴシック" pitchFamily="34" charset="-128"/>
              </a:defRPr>
            </a:lvl1pPr>
            <a:lvl2pPr marL="742950" indent="-285750" defTabSz="457200">
              <a:defRPr sz="1400">
                <a:solidFill>
                  <a:schemeClr val="tx1"/>
                </a:solidFill>
                <a:latin typeface="Arial MT" pitchFamily="64" charset="0"/>
                <a:ea typeface="ＭＳ Ｐゴシック" pitchFamily="34" charset="-128"/>
              </a:defRPr>
            </a:lvl2pPr>
            <a:lvl3pPr marL="1143000" indent="-228600" defTabSz="457200">
              <a:defRPr sz="1400">
                <a:solidFill>
                  <a:schemeClr val="tx1"/>
                </a:solidFill>
                <a:latin typeface="Arial MT" pitchFamily="64" charset="0"/>
                <a:ea typeface="ＭＳ Ｐゴシック" pitchFamily="34" charset="-128"/>
              </a:defRPr>
            </a:lvl3pPr>
            <a:lvl4pPr marL="1600200" indent="-228600" defTabSz="457200">
              <a:defRPr sz="1400">
                <a:solidFill>
                  <a:schemeClr val="tx1"/>
                </a:solidFill>
                <a:latin typeface="Arial MT" pitchFamily="64" charset="0"/>
                <a:ea typeface="ＭＳ Ｐゴシック" pitchFamily="34" charset="-128"/>
              </a:defRPr>
            </a:lvl4pPr>
            <a:lvl5pPr marL="2057400" indent="-228600" defTabSz="457200">
              <a:defRPr sz="1400">
                <a:solidFill>
                  <a:schemeClr val="tx1"/>
                </a:solidFill>
                <a:latin typeface="Arial MT" pitchFamily="6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defRPr/>
            </a:pPr>
            <a:endParaRPr lang="de-DE" altLang="de-DE" sz="1800">
              <a:solidFill>
                <a:srgbClr val="000000"/>
              </a:solidFill>
              <a:latin typeface="Arial" pitchFamily="34" charset="0"/>
            </a:endParaRPr>
          </a:p>
        </p:txBody>
      </p:sp>
      <p:sp>
        <p:nvSpPr>
          <p:cNvPr id="6" name="Rechteck 13"/>
          <p:cNvSpPr>
            <a:spLocks noChangeArrowheads="1"/>
          </p:cNvSpPr>
          <p:nvPr userDrawn="1"/>
        </p:nvSpPr>
        <p:spPr bwMode="auto">
          <a:xfrm>
            <a:off x="508001" y="0"/>
            <a:ext cx="3600939" cy="179388"/>
          </a:xfrm>
          <a:prstGeom prst="rect">
            <a:avLst/>
          </a:prstGeom>
          <a:solidFill>
            <a:srgbClr val="01428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57200">
              <a:defRPr sz="1400">
                <a:solidFill>
                  <a:schemeClr val="tx1"/>
                </a:solidFill>
                <a:latin typeface="Arial MT" pitchFamily="64" charset="0"/>
                <a:ea typeface="ＭＳ Ｐゴシック" pitchFamily="34" charset="-128"/>
              </a:defRPr>
            </a:lvl1pPr>
            <a:lvl2pPr marL="742950" indent="-285750" defTabSz="457200">
              <a:defRPr sz="1400">
                <a:solidFill>
                  <a:schemeClr val="tx1"/>
                </a:solidFill>
                <a:latin typeface="Arial MT" pitchFamily="64" charset="0"/>
                <a:ea typeface="ＭＳ Ｐゴシック" pitchFamily="34" charset="-128"/>
              </a:defRPr>
            </a:lvl2pPr>
            <a:lvl3pPr marL="1143000" indent="-228600" defTabSz="457200">
              <a:defRPr sz="1400">
                <a:solidFill>
                  <a:schemeClr val="tx1"/>
                </a:solidFill>
                <a:latin typeface="Arial MT" pitchFamily="64" charset="0"/>
                <a:ea typeface="ＭＳ Ｐゴシック" pitchFamily="34" charset="-128"/>
              </a:defRPr>
            </a:lvl3pPr>
            <a:lvl4pPr marL="1600200" indent="-228600" defTabSz="457200">
              <a:defRPr sz="1400">
                <a:solidFill>
                  <a:schemeClr val="tx1"/>
                </a:solidFill>
                <a:latin typeface="Arial MT" pitchFamily="64" charset="0"/>
                <a:ea typeface="ＭＳ Ｐゴシック" pitchFamily="34" charset="-128"/>
              </a:defRPr>
            </a:lvl4pPr>
            <a:lvl5pPr marL="2057400" indent="-228600" defTabSz="457200">
              <a:defRPr sz="1400">
                <a:solidFill>
                  <a:schemeClr val="tx1"/>
                </a:solidFill>
                <a:latin typeface="Arial MT" pitchFamily="6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defRPr/>
            </a:pPr>
            <a:endParaRPr lang="de-DE" altLang="de-DE" sz="1800">
              <a:solidFill>
                <a:srgbClr val="000000"/>
              </a:solidFill>
              <a:latin typeface="Arial" pitchFamily="34" charset="0"/>
            </a:endParaRPr>
          </a:p>
        </p:txBody>
      </p:sp>
    </p:spTree>
    <p:extLst>
      <p:ext uri="{BB962C8B-B14F-4D97-AF65-F5344CB8AC3E}">
        <p14:creationId xmlns:p14="http://schemas.microsoft.com/office/powerpoint/2010/main" val="73875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6" y="27309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54A4374D-1AFA-427E-A9D4-0F70EE131540}" type="datetimeFigureOut">
              <a:rPr lang="de-DE"/>
              <a:pPr>
                <a:defRPr/>
              </a:pPr>
              <a:t>20.11.2021</a:t>
            </a:fld>
            <a:endParaRPr lang="de-DE"/>
          </a:p>
        </p:txBody>
      </p:sp>
      <p:sp>
        <p:nvSpPr>
          <p:cNvPr id="6" name="Fußzeilenplatzhalter 5"/>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19CC6763-078E-4772-BE86-B853105871D2}" type="slidenum">
              <a:rPr lang="de-DE"/>
              <a:pPr>
                <a:defRPr/>
              </a:pPr>
              <a:t>‹Nr.›</a:t>
            </a:fld>
            <a:endParaRPr lang="de-DE"/>
          </a:p>
        </p:txBody>
      </p:sp>
    </p:spTree>
    <p:extLst>
      <p:ext uri="{BB962C8B-B14F-4D97-AF65-F5344CB8AC3E}">
        <p14:creationId xmlns:p14="http://schemas.microsoft.com/office/powerpoint/2010/main" val="4092144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DB0A2728-2BD1-4EC9-8D04-43572A538F79}" type="datetimeFigureOut">
              <a:rPr lang="de-DE"/>
              <a:pPr>
                <a:defRPr/>
              </a:pPr>
              <a:t>20.11.2021</a:t>
            </a:fld>
            <a:endParaRPr lang="de-DE"/>
          </a:p>
        </p:txBody>
      </p:sp>
      <p:sp>
        <p:nvSpPr>
          <p:cNvPr id="6" name="Fußzeilenplatzhalter 5"/>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4DA4518C-0173-4EFC-BD83-3387DE71E89A}" type="slidenum">
              <a:rPr lang="de-DE"/>
              <a:pPr>
                <a:defRPr/>
              </a:pPr>
              <a:t>‹Nr.›</a:t>
            </a:fld>
            <a:endParaRPr lang="de-DE"/>
          </a:p>
        </p:txBody>
      </p:sp>
    </p:spTree>
    <p:extLst>
      <p:ext uri="{BB962C8B-B14F-4D97-AF65-F5344CB8AC3E}">
        <p14:creationId xmlns:p14="http://schemas.microsoft.com/office/powerpoint/2010/main" val="2752090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D32C2841-90B7-4377-9A61-15A7C9E5DEAB}"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039CDD41-CC83-4054-B009-FCA3F66E3E55}" type="slidenum">
              <a:rPr lang="de-DE"/>
              <a:pPr>
                <a:defRPr/>
              </a:pPr>
              <a:t>‹Nr.›</a:t>
            </a:fld>
            <a:endParaRPr lang="de-DE"/>
          </a:p>
        </p:txBody>
      </p:sp>
    </p:spTree>
    <p:extLst>
      <p:ext uri="{BB962C8B-B14F-4D97-AF65-F5344CB8AC3E}">
        <p14:creationId xmlns:p14="http://schemas.microsoft.com/office/powerpoint/2010/main" val="923613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82"/>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82"/>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0FB4F5B6-CA5C-4363-8570-388B1228954A}"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3703E1A4-F4C2-4399-8676-6467BAC1590D}" type="slidenum">
              <a:rPr lang="de-DE"/>
              <a:pPr>
                <a:defRPr/>
              </a:pPr>
              <a:t>‹Nr.›</a:t>
            </a:fld>
            <a:endParaRPr lang="de-DE"/>
          </a:p>
        </p:txBody>
      </p:sp>
    </p:spTree>
    <p:extLst>
      <p:ext uri="{BB962C8B-B14F-4D97-AF65-F5344CB8AC3E}">
        <p14:creationId xmlns:p14="http://schemas.microsoft.com/office/powerpoint/2010/main" val="2217804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3307" y="274684"/>
            <a:ext cx="9151584" cy="561975"/>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362304" y="1268761"/>
            <a:ext cx="12483394" cy="5040907"/>
          </a:xfrm>
          <a:prstGeom prst="rect">
            <a:avLst/>
          </a:prstGeom>
        </p:spPr>
        <p:txBody>
          <a:bodyPr/>
          <a:lstStyle>
            <a:lvl1pPr algn="just">
              <a:spcBef>
                <a:spcPts val="0"/>
              </a:spcBef>
              <a:spcAft>
                <a:spcPts val="600"/>
              </a:spcAft>
              <a:defRPr sz="1600"/>
            </a:lvl1pPr>
            <a:lvl2pPr>
              <a:defRPr sz="1500"/>
            </a:lvl2pPr>
            <a:lvl3pPr>
              <a:defRPr sz="1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p:txBody>
      </p:sp>
      <p:sp>
        <p:nvSpPr>
          <p:cNvPr id="7" name="Textplatzhalter 9"/>
          <p:cNvSpPr>
            <a:spLocks noGrp="1"/>
          </p:cNvSpPr>
          <p:nvPr>
            <p:ph type="body" sz="quarter" idx="10"/>
          </p:nvPr>
        </p:nvSpPr>
        <p:spPr>
          <a:xfrm>
            <a:off x="363307" y="908051"/>
            <a:ext cx="12482390" cy="288702"/>
          </a:xfrm>
          <a:prstGeom prst="rect">
            <a:avLst/>
          </a:prstGeom>
        </p:spPr>
        <p:txBody>
          <a:bodyPr/>
          <a:lstStyle>
            <a:lvl1pPr marL="0" indent="0">
              <a:buNone/>
              <a:defRPr sz="1600" b="1">
                <a:latin typeface="+mj-lt"/>
              </a:defRPr>
            </a:lvl1pPr>
          </a:lstStyle>
          <a:p>
            <a:pPr lvl="0"/>
            <a:r>
              <a:rPr lang="de-DE" dirty="0"/>
              <a:t>Textmasterformat bearbeiten</a:t>
            </a:r>
          </a:p>
        </p:txBody>
      </p:sp>
      <p:sp>
        <p:nvSpPr>
          <p:cNvPr id="5" name="Rectangle 9"/>
          <p:cNvSpPr>
            <a:spLocks noGrp="1" noChangeArrowheads="1"/>
          </p:cNvSpPr>
          <p:nvPr>
            <p:ph type="ftr" sz="quarter" idx="11"/>
          </p:nvPr>
        </p:nvSpPr>
        <p:spPr>
          <a:xfrm>
            <a:off x="363415" y="6524625"/>
            <a:ext cx="11441723" cy="217488"/>
          </a:xfrm>
        </p:spPr>
        <p:txBody>
          <a:bodyPr/>
          <a:lstStyle>
            <a:lvl1pPr defTabSz="914400" eaLnBrk="0" fontAlgn="base" hangingPunct="0">
              <a:spcBef>
                <a:spcPct val="20000"/>
              </a:spcBef>
              <a:spcAft>
                <a:spcPct val="0"/>
              </a:spcAft>
              <a:defRPr sz="1000">
                <a:latin typeface="Arial" charset="0"/>
                <a:ea typeface="ＭＳ Ｐゴシック" pitchFamily="-64" charset="-128"/>
                <a:cs typeface="+mn-cs"/>
              </a:defRPr>
            </a:lvl1pPr>
          </a:lstStyle>
          <a:p>
            <a:pPr>
              <a:defRPr/>
            </a:pPr>
            <a:endParaRPr lang="de-DE"/>
          </a:p>
        </p:txBody>
      </p:sp>
    </p:spTree>
    <p:extLst>
      <p:ext uri="{BB962C8B-B14F-4D97-AF65-F5344CB8AC3E}">
        <p14:creationId xmlns:p14="http://schemas.microsoft.com/office/powerpoint/2010/main" val="13171165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5360" y="274684"/>
            <a:ext cx="8447616" cy="561975"/>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334433" y="1268761"/>
            <a:ext cx="11523134" cy="5040907"/>
          </a:xfrm>
          <a:prstGeom prst="rect">
            <a:avLst/>
          </a:prstGeom>
        </p:spPr>
        <p:txBody>
          <a:bodyPr/>
          <a:lstStyle>
            <a:lvl1pPr algn="just">
              <a:spcBef>
                <a:spcPts val="0"/>
              </a:spcBef>
              <a:spcAft>
                <a:spcPts val="600"/>
              </a:spcAft>
              <a:defRPr sz="1600"/>
            </a:lvl1pPr>
            <a:lvl2pPr>
              <a:defRPr sz="1500"/>
            </a:lvl2pPr>
            <a:lvl3pPr>
              <a:defRPr sz="1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p:txBody>
      </p:sp>
      <p:sp>
        <p:nvSpPr>
          <p:cNvPr id="7" name="Textplatzhalter 9"/>
          <p:cNvSpPr>
            <a:spLocks noGrp="1"/>
          </p:cNvSpPr>
          <p:nvPr>
            <p:ph type="body" sz="quarter" idx="10"/>
          </p:nvPr>
        </p:nvSpPr>
        <p:spPr>
          <a:xfrm>
            <a:off x="335389" y="908051"/>
            <a:ext cx="11522207" cy="288702"/>
          </a:xfrm>
          <a:prstGeom prst="rect">
            <a:avLst/>
          </a:prstGeom>
        </p:spPr>
        <p:txBody>
          <a:bodyPr/>
          <a:lstStyle>
            <a:lvl1pPr marL="0" indent="0">
              <a:buNone/>
              <a:defRPr sz="1600" b="1">
                <a:latin typeface="+mj-lt"/>
              </a:defRPr>
            </a:lvl1pPr>
          </a:lstStyle>
          <a:p>
            <a:pPr lvl="0"/>
            <a:r>
              <a:rPr lang="de-DE" dirty="0"/>
              <a:t>Textmasterformat bearbeiten</a:t>
            </a:r>
          </a:p>
        </p:txBody>
      </p:sp>
      <p:sp>
        <p:nvSpPr>
          <p:cNvPr id="5" name="Rectangle 9"/>
          <p:cNvSpPr>
            <a:spLocks noGrp="1" noChangeArrowheads="1"/>
          </p:cNvSpPr>
          <p:nvPr>
            <p:ph type="ftr" sz="quarter" idx="11"/>
          </p:nvPr>
        </p:nvSpPr>
        <p:spPr>
          <a:xfrm>
            <a:off x="336062" y="6524625"/>
            <a:ext cx="10560539" cy="217488"/>
          </a:xfrm>
        </p:spPr>
        <p:txBody>
          <a:bodyPr/>
          <a:lstStyle>
            <a:lvl1pPr defTabSz="914400" eaLnBrk="0" fontAlgn="base" hangingPunct="0">
              <a:spcBef>
                <a:spcPct val="0"/>
              </a:spcBef>
              <a:spcAft>
                <a:spcPct val="0"/>
              </a:spcAft>
              <a:defRPr sz="1000">
                <a:latin typeface="Arial" charset="0"/>
                <a:ea typeface="ＭＳ Ｐゴシック" pitchFamily="-64" charset="-128"/>
                <a:cs typeface="+mn-cs"/>
              </a:defRPr>
            </a:lvl1pPr>
          </a:lstStyle>
          <a:p>
            <a:pPr>
              <a:defRPr/>
            </a:pPr>
            <a:endParaRPr lang="de-DE"/>
          </a:p>
        </p:txBody>
      </p:sp>
    </p:spTree>
    <p:extLst>
      <p:ext uri="{BB962C8B-B14F-4D97-AF65-F5344CB8AC3E}">
        <p14:creationId xmlns:p14="http://schemas.microsoft.com/office/powerpoint/2010/main" val="23051365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11908" y="1628800"/>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6712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61"/>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60285109-1F9A-452C-AEAC-CBAA1389C4FD}"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676741BD-22EE-43E9-AE65-59890758C828}" type="slidenum">
              <a:rPr lang="de-DE"/>
              <a:pPr>
                <a:defRPr/>
              </a:pPr>
              <a:t>‹Nr.›</a:t>
            </a:fld>
            <a:endParaRPr lang="de-DE"/>
          </a:p>
        </p:txBody>
      </p:sp>
    </p:spTree>
    <p:extLst>
      <p:ext uri="{BB962C8B-B14F-4D97-AF65-F5344CB8AC3E}">
        <p14:creationId xmlns:p14="http://schemas.microsoft.com/office/powerpoint/2010/main" val="1894995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9A519E3C-6BC6-4A2F-A8F5-AF43549704E7}"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B5102DA9-00CB-4B9D-8098-1F22989A2005}" type="slidenum">
              <a:rPr lang="de-DE"/>
              <a:pPr>
                <a:defRPr/>
              </a:pPr>
              <a:t>‹Nr.›</a:t>
            </a:fld>
            <a:endParaRPr lang="de-DE"/>
          </a:p>
        </p:txBody>
      </p:sp>
    </p:spTree>
    <p:extLst>
      <p:ext uri="{BB962C8B-B14F-4D97-AF65-F5344CB8AC3E}">
        <p14:creationId xmlns:p14="http://schemas.microsoft.com/office/powerpoint/2010/main" val="142477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20"/>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41807560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36"/>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AD4656A5-FF1A-49AA-A2AF-6083FA9379B7}"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4F9E3458-C446-494D-98A6-F8BDDEBAB23B}" type="slidenum">
              <a:rPr lang="de-DE"/>
              <a:pPr>
                <a:defRPr/>
              </a:pPr>
              <a:t>‹Nr.›</a:t>
            </a:fld>
            <a:endParaRPr lang="de-DE"/>
          </a:p>
        </p:txBody>
      </p:sp>
    </p:spTree>
    <p:extLst>
      <p:ext uri="{BB962C8B-B14F-4D97-AF65-F5344CB8AC3E}">
        <p14:creationId xmlns:p14="http://schemas.microsoft.com/office/powerpoint/2010/main" val="1659467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E08B4F11-0159-4FFE-85D4-C474671BE2E9}" type="datetimeFigureOut">
              <a:rPr lang="de-DE"/>
              <a:pPr>
                <a:defRPr/>
              </a:pPr>
              <a:t>20.11.2021</a:t>
            </a:fld>
            <a:endParaRPr lang="de-DE"/>
          </a:p>
        </p:txBody>
      </p:sp>
      <p:sp>
        <p:nvSpPr>
          <p:cNvPr id="6" name="Fußzeilenplatzhalter 5"/>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E499C028-4697-4DD8-BB8F-BED642ADE1BC}" type="slidenum">
              <a:rPr lang="de-DE"/>
              <a:pPr>
                <a:defRPr/>
              </a:pPr>
              <a:t>‹Nr.›</a:t>
            </a:fld>
            <a:endParaRPr lang="de-DE"/>
          </a:p>
        </p:txBody>
      </p:sp>
    </p:spTree>
    <p:extLst>
      <p:ext uri="{BB962C8B-B14F-4D97-AF65-F5344CB8AC3E}">
        <p14:creationId xmlns:p14="http://schemas.microsoft.com/office/powerpoint/2010/main" val="171302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C1F9989C-2CA0-4738-9AC7-E1DE730FF28D}" type="datetimeFigureOut">
              <a:rPr lang="de-DE"/>
              <a:pPr>
                <a:defRPr/>
              </a:pPr>
              <a:t>20.11.2021</a:t>
            </a:fld>
            <a:endParaRPr lang="de-DE"/>
          </a:p>
        </p:txBody>
      </p:sp>
      <p:sp>
        <p:nvSpPr>
          <p:cNvPr id="8" name="Fußzeilenplatzhalter 7"/>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9" name="Foliennummernplatzhalter 8"/>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8AFECF9D-2AA3-461F-95EC-9BB2EA3120FD}" type="slidenum">
              <a:rPr lang="de-DE"/>
              <a:pPr>
                <a:defRPr/>
              </a:pPr>
              <a:t>‹Nr.›</a:t>
            </a:fld>
            <a:endParaRPr lang="de-DE"/>
          </a:p>
        </p:txBody>
      </p:sp>
    </p:spTree>
    <p:extLst>
      <p:ext uri="{BB962C8B-B14F-4D97-AF65-F5344CB8AC3E}">
        <p14:creationId xmlns:p14="http://schemas.microsoft.com/office/powerpoint/2010/main" val="1743455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F11FDBAF-A76E-49D4-84C9-C1F4BF97921B}" type="datetimeFigureOut">
              <a:rPr lang="de-DE"/>
              <a:pPr>
                <a:defRPr/>
              </a:pPr>
              <a:t>20.11.2021</a:t>
            </a:fld>
            <a:endParaRPr lang="de-DE"/>
          </a:p>
        </p:txBody>
      </p:sp>
      <p:sp>
        <p:nvSpPr>
          <p:cNvPr id="4" name="Fußzeilenplatzhalter 3"/>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5" name="Foliennummernplatzhalter 4"/>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7A851133-FAEF-49C1-AC4C-8E2F9283FBFB}" type="slidenum">
              <a:rPr lang="de-DE"/>
              <a:pPr>
                <a:defRPr/>
              </a:pPr>
              <a:t>‹Nr.›</a:t>
            </a:fld>
            <a:endParaRPr lang="de-DE"/>
          </a:p>
        </p:txBody>
      </p:sp>
    </p:spTree>
    <p:extLst>
      <p:ext uri="{BB962C8B-B14F-4D97-AF65-F5344CB8AC3E}">
        <p14:creationId xmlns:p14="http://schemas.microsoft.com/office/powerpoint/2010/main" val="3859831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0"/>
          <p:cNvSpPr>
            <a:spLocks noChangeArrowheads="1"/>
          </p:cNvSpPr>
          <p:nvPr userDrawn="1"/>
        </p:nvSpPr>
        <p:spPr bwMode="auto">
          <a:xfrm>
            <a:off x="0" y="1588"/>
            <a:ext cx="12192000" cy="6856412"/>
          </a:xfrm>
          <a:prstGeom prst="rect">
            <a:avLst/>
          </a:prstGeom>
          <a:gradFill rotWithShape="0">
            <a:gsLst>
              <a:gs pos="87000">
                <a:srgbClr val="CCCCCC"/>
              </a:gs>
              <a:gs pos="38000">
                <a:schemeClr val="bg1"/>
              </a:gs>
            </a:gsLst>
            <a:lin ang="4440000" scaled="0"/>
          </a:gradFill>
          <a:ln w="9525">
            <a:noFill/>
            <a:miter lim="800000"/>
            <a:headEnd/>
            <a:tailEnd/>
          </a:ln>
        </p:spPr>
        <p:txBody>
          <a:bodyPr wrap="none" anchor="ctr"/>
          <a:lstStyle/>
          <a:p>
            <a:pPr algn="r" defTabSz="457200" eaLnBrk="1" fontAlgn="auto" hangingPunct="1">
              <a:spcBef>
                <a:spcPts val="0"/>
              </a:spcBef>
              <a:spcAft>
                <a:spcPts val="0"/>
              </a:spcAft>
              <a:defRPr/>
            </a:pPr>
            <a:endParaRPr lang="de-DE" sz="1800">
              <a:solidFill>
                <a:prstClr val="black"/>
              </a:solidFill>
              <a:latin typeface="Arial" pitchFamily="-112" charset="0"/>
              <a:ea typeface="ＭＳ Ｐゴシック" pitchFamily="-112" charset="-128"/>
              <a:cs typeface="ＭＳ Ｐゴシック" pitchFamily="-112" charset="-128"/>
            </a:endParaRPr>
          </a:p>
        </p:txBody>
      </p:sp>
      <p:sp>
        <p:nvSpPr>
          <p:cNvPr id="3" name="Rectangle 17"/>
          <p:cNvSpPr>
            <a:spLocks noChangeArrowheads="1"/>
          </p:cNvSpPr>
          <p:nvPr userDrawn="1"/>
        </p:nvSpPr>
        <p:spPr bwMode="auto">
          <a:xfrm>
            <a:off x="10464800" y="6538914"/>
            <a:ext cx="13208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1400">
                <a:solidFill>
                  <a:schemeClr val="tx1"/>
                </a:solidFill>
                <a:latin typeface="Arial MT" pitchFamily="64" charset="0"/>
                <a:ea typeface="ＭＳ Ｐゴシック" pitchFamily="34" charset="-128"/>
              </a:defRPr>
            </a:lvl1pPr>
            <a:lvl2pPr marL="742950" indent="-285750" defTabSz="457200">
              <a:defRPr sz="1400">
                <a:solidFill>
                  <a:schemeClr val="tx1"/>
                </a:solidFill>
                <a:latin typeface="Arial MT" pitchFamily="64" charset="0"/>
                <a:ea typeface="ＭＳ Ｐゴシック" pitchFamily="34" charset="-128"/>
              </a:defRPr>
            </a:lvl2pPr>
            <a:lvl3pPr marL="1143000" indent="-228600" defTabSz="457200">
              <a:defRPr sz="1400">
                <a:solidFill>
                  <a:schemeClr val="tx1"/>
                </a:solidFill>
                <a:latin typeface="Arial MT" pitchFamily="64" charset="0"/>
                <a:ea typeface="ＭＳ Ｐゴシック" pitchFamily="34" charset="-128"/>
              </a:defRPr>
            </a:lvl3pPr>
            <a:lvl4pPr marL="1600200" indent="-228600" defTabSz="457200">
              <a:defRPr sz="1400">
                <a:solidFill>
                  <a:schemeClr val="tx1"/>
                </a:solidFill>
                <a:latin typeface="Arial MT" pitchFamily="64" charset="0"/>
                <a:ea typeface="ＭＳ Ｐゴシック" pitchFamily="34" charset="-128"/>
              </a:defRPr>
            </a:lvl4pPr>
            <a:lvl5pPr marL="2057400" indent="-228600" defTabSz="457200">
              <a:defRPr sz="1400">
                <a:solidFill>
                  <a:schemeClr val="tx1"/>
                </a:solidFill>
                <a:latin typeface="Arial MT" pitchFamily="6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algn="r" eaLnBrk="1" hangingPunct="1">
              <a:defRPr/>
            </a:pPr>
            <a:r>
              <a:rPr lang="de-DE" altLang="de-DE" sz="1000" b="1">
                <a:solidFill>
                  <a:srgbClr val="7F7F7F"/>
                </a:solidFill>
                <a:latin typeface="Arial" pitchFamily="34" charset="0"/>
                <a:cs typeface="Arial" pitchFamily="34" charset="0"/>
              </a:rPr>
              <a:t>Seite  </a:t>
            </a:r>
            <a:fld id="{5BA0146E-3920-4F9A-B5D0-EDFC095C7F59}" type="slidenum">
              <a:rPr lang="de-DE" altLang="de-DE" sz="1000" b="1" smtClean="0">
                <a:solidFill>
                  <a:srgbClr val="7F7F7F"/>
                </a:solidFill>
                <a:latin typeface="Arial" pitchFamily="34" charset="0"/>
                <a:cs typeface="Arial" pitchFamily="34" charset="0"/>
              </a:rPr>
              <a:pPr algn="r" eaLnBrk="1" hangingPunct="1">
                <a:defRPr/>
              </a:pPr>
              <a:t>‹Nr.›</a:t>
            </a:fld>
            <a:endParaRPr lang="de-DE" altLang="de-DE" sz="1000" b="1">
              <a:solidFill>
                <a:srgbClr val="7F7F7F"/>
              </a:solidFill>
              <a:latin typeface="Arial" pitchFamily="34" charset="0"/>
              <a:cs typeface="Arial" pitchFamily="34" charset="0"/>
            </a:endParaRPr>
          </a:p>
        </p:txBody>
      </p:sp>
      <p:pic>
        <p:nvPicPr>
          <p:cNvPr id="4" name="Bild 9" descr="PFH_logo_ne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40800" y="266700"/>
            <a:ext cx="2876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12"/>
          <p:cNvSpPr>
            <a:spLocks noChangeArrowheads="1"/>
          </p:cNvSpPr>
          <p:nvPr userDrawn="1"/>
        </p:nvSpPr>
        <p:spPr bwMode="auto">
          <a:xfrm>
            <a:off x="4394201" y="0"/>
            <a:ext cx="3600938" cy="179388"/>
          </a:xfrm>
          <a:prstGeom prst="rect">
            <a:avLst/>
          </a:prstGeom>
          <a:solidFill>
            <a:srgbClr val="9D9EA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57200">
              <a:defRPr sz="1400">
                <a:solidFill>
                  <a:schemeClr val="tx1"/>
                </a:solidFill>
                <a:latin typeface="Arial MT" pitchFamily="64" charset="0"/>
                <a:ea typeface="ＭＳ Ｐゴシック" pitchFamily="34" charset="-128"/>
              </a:defRPr>
            </a:lvl1pPr>
            <a:lvl2pPr marL="742950" indent="-285750" defTabSz="457200">
              <a:defRPr sz="1400">
                <a:solidFill>
                  <a:schemeClr val="tx1"/>
                </a:solidFill>
                <a:latin typeface="Arial MT" pitchFamily="64" charset="0"/>
                <a:ea typeface="ＭＳ Ｐゴシック" pitchFamily="34" charset="-128"/>
              </a:defRPr>
            </a:lvl2pPr>
            <a:lvl3pPr marL="1143000" indent="-228600" defTabSz="457200">
              <a:defRPr sz="1400">
                <a:solidFill>
                  <a:schemeClr val="tx1"/>
                </a:solidFill>
                <a:latin typeface="Arial MT" pitchFamily="64" charset="0"/>
                <a:ea typeface="ＭＳ Ｐゴシック" pitchFamily="34" charset="-128"/>
              </a:defRPr>
            </a:lvl3pPr>
            <a:lvl4pPr marL="1600200" indent="-228600" defTabSz="457200">
              <a:defRPr sz="1400">
                <a:solidFill>
                  <a:schemeClr val="tx1"/>
                </a:solidFill>
                <a:latin typeface="Arial MT" pitchFamily="64" charset="0"/>
                <a:ea typeface="ＭＳ Ｐゴシック" pitchFamily="34" charset="-128"/>
              </a:defRPr>
            </a:lvl4pPr>
            <a:lvl5pPr marL="2057400" indent="-228600" defTabSz="457200">
              <a:defRPr sz="1400">
                <a:solidFill>
                  <a:schemeClr val="tx1"/>
                </a:solidFill>
                <a:latin typeface="Arial MT" pitchFamily="6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defRPr/>
            </a:pPr>
            <a:endParaRPr lang="de-DE" altLang="de-DE" sz="1800">
              <a:solidFill>
                <a:srgbClr val="000000"/>
              </a:solidFill>
              <a:latin typeface="Arial" pitchFamily="34" charset="0"/>
            </a:endParaRPr>
          </a:p>
        </p:txBody>
      </p:sp>
      <p:sp>
        <p:nvSpPr>
          <p:cNvPr id="6" name="Rechteck 13"/>
          <p:cNvSpPr>
            <a:spLocks noChangeArrowheads="1"/>
          </p:cNvSpPr>
          <p:nvPr userDrawn="1"/>
        </p:nvSpPr>
        <p:spPr bwMode="auto">
          <a:xfrm>
            <a:off x="508001" y="0"/>
            <a:ext cx="3600939" cy="179388"/>
          </a:xfrm>
          <a:prstGeom prst="rect">
            <a:avLst/>
          </a:prstGeom>
          <a:solidFill>
            <a:srgbClr val="01428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57200">
              <a:defRPr sz="1400">
                <a:solidFill>
                  <a:schemeClr val="tx1"/>
                </a:solidFill>
                <a:latin typeface="Arial MT" pitchFamily="64" charset="0"/>
                <a:ea typeface="ＭＳ Ｐゴシック" pitchFamily="34" charset="-128"/>
              </a:defRPr>
            </a:lvl1pPr>
            <a:lvl2pPr marL="742950" indent="-285750" defTabSz="457200">
              <a:defRPr sz="1400">
                <a:solidFill>
                  <a:schemeClr val="tx1"/>
                </a:solidFill>
                <a:latin typeface="Arial MT" pitchFamily="64" charset="0"/>
                <a:ea typeface="ＭＳ Ｐゴシック" pitchFamily="34" charset="-128"/>
              </a:defRPr>
            </a:lvl2pPr>
            <a:lvl3pPr marL="1143000" indent="-228600" defTabSz="457200">
              <a:defRPr sz="1400">
                <a:solidFill>
                  <a:schemeClr val="tx1"/>
                </a:solidFill>
                <a:latin typeface="Arial MT" pitchFamily="64" charset="0"/>
                <a:ea typeface="ＭＳ Ｐゴシック" pitchFamily="34" charset="-128"/>
              </a:defRPr>
            </a:lvl3pPr>
            <a:lvl4pPr marL="1600200" indent="-228600" defTabSz="457200">
              <a:defRPr sz="1400">
                <a:solidFill>
                  <a:schemeClr val="tx1"/>
                </a:solidFill>
                <a:latin typeface="Arial MT" pitchFamily="64" charset="0"/>
                <a:ea typeface="ＭＳ Ｐゴシック" pitchFamily="34" charset="-128"/>
              </a:defRPr>
            </a:lvl4pPr>
            <a:lvl5pPr marL="2057400" indent="-228600" defTabSz="457200">
              <a:defRPr sz="1400">
                <a:solidFill>
                  <a:schemeClr val="tx1"/>
                </a:solidFill>
                <a:latin typeface="Arial MT" pitchFamily="64" charset="0"/>
                <a:ea typeface="ＭＳ Ｐゴシック" pitchFamily="34" charset="-128"/>
              </a:defRPr>
            </a:lvl5pPr>
            <a:lvl6pPr marL="25146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4572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defRPr/>
            </a:pPr>
            <a:endParaRPr lang="de-DE" altLang="de-DE" sz="1800">
              <a:solidFill>
                <a:srgbClr val="000000"/>
              </a:solidFill>
              <a:latin typeface="Arial" pitchFamily="34" charset="0"/>
            </a:endParaRPr>
          </a:p>
        </p:txBody>
      </p:sp>
    </p:spTree>
    <p:extLst>
      <p:ext uri="{BB962C8B-B14F-4D97-AF65-F5344CB8AC3E}">
        <p14:creationId xmlns:p14="http://schemas.microsoft.com/office/powerpoint/2010/main" val="3373940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6" y="273086"/>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B41EFD49-11FE-4A71-8F29-E28FC6464D3D}" type="datetimeFigureOut">
              <a:rPr lang="de-DE"/>
              <a:pPr>
                <a:defRPr/>
              </a:pPr>
              <a:t>20.11.2021</a:t>
            </a:fld>
            <a:endParaRPr lang="de-DE"/>
          </a:p>
        </p:txBody>
      </p:sp>
      <p:sp>
        <p:nvSpPr>
          <p:cNvPr id="6" name="Fußzeilenplatzhalter 5"/>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417BE141-0707-4235-9588-D8510125686F}" type="slidenum">
              <a:rPr lang="de-DE"/>
              <a:pPr>
                <a:defRPr/>
              </a:pPr>
              <a:t>‹Nr.›</a:t>
            </a:fld>
            <a:endParaRPr lang="de-DE"/>
          </a:p>
        </p:txBody>
      </p:sp>
    </p:spTree>
    <p:extLst>
      <p:ext uri="{BB962C8B-B14F-4D97-AF65-F5344CB8AC3E}">
        <p14:creationId xmlns:p14="http://schemas.microsoft.com/office/powerpoint/2010/main" val="2311365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31D57BAE-B527-47FB-BADD-6F13BAA80C4E}" type="datetimeFigureOut">
              <a:rPr lang="de-DE"/>
              <a:pPr>
                <a:defRPr/>
              </a:pPr>
              <a:t>20.11.2021</a:t>
            </a:fld>
            <a:endParaRPr lang="de-DE"/>
          </a:p>
        </p:txBody>
      </p:sp>
      <p:sp>
        <p:nvSpPr>
          <p:cNvPr id="6" name="Fußzeilenplatzhalter 5"/>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161A9D98-0021-4B40-B1B3-1C17E09B5C9F}" type="slidenum">
              <a:rPr lang="de-DE"/>
              <a:pPr>
                <a:defRPr/>
              </a:pPr>
              <a:t>‹Nr.›</a:t>
            </a:fld>
            <a:endParaRPr lang="de-DE"/>
          </a:p>
        </p:txBody>
      </p:sp>
    </p:spTree>
    <p:extLst>
      <p:ext uri="{BB962C8B-B14F-4D97-AF65-F5344CB8AC3E}">
        <p14:creationId xmlns:p14="http://schemas.microsoft.com/office/powerpoint/2010/main" val="3945431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3C772E74-4D15-44A0-8B87-B31650FD9906}"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A8AD8FAC-93F6-49BD-BD65-5D4411B0BC16}" type="slidenum">
              <a:rPr lang="de-DE"/>
              <a:pPr>
                <a:defRPr/>
              </a:pPr>
              <a:t>‹Nr.›</a:t>
            </a:fld>
            <a:endParaRPr lang="de-DE"/>
          </a:p>
        </p:txBody>
      </p:sp>
    </p:spTree>
    <p:extLst>
      <p:ext uri="{BB962C8B-B14F-4D97-AF65-F5344CB8AC3E}">
        <p14:creationId xmlns:p14="http://schemas.microsoft.com/office/powerpoint/2010/main" val="3230818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74"/>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74"/>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914400" eaLnBrk="0" fontAlgn="base" hangingPunct="0">
              <a:spcBef>
                <a:spcPct val="0"/>
              </a:spcBef>
              <a:spcAft>
                <a:spcPct val="0"/>
              </a:spcAft>
              <a:defRPr>
                <a:latin typeface="Arial MT" pitchFamily="64" charset="0"/>
              </a:defRPr>
            </a:lvl1pPr>
          </a:lstStyle>
          <a:p>
            <a:pPr>
              <a:defRPr/>
            </a:pPr>
            <a:fld id="{7B3AE949-3734-450C-A234-1299624A5A8A}" type="datetimeFigureOut">
              <a:rPr lang="de-DE"/>
              <a:pPr>
                <a:defRPr/>
              </a:pPr>
              <a:t>20.11.2021</a:t>
            </a:fld>
            <a:endParaRPr lang="de-DE"/>
          </a:p>
        </p:txBody>
      </p:sp>
      <p:sp>
        <p:nvSpPr>
          <p:cNvPr id="5" name="Fußzeilenplatzhalter 4"/>
          <p:cNvSpPr>
            <a:spLocks noGrp="1"/>
          </p:cNvSpPr>
          <p:nvPr>
            <p:ph type="ftr" sz="quarter" idx="11"/>
          </p:nvPr>
        </p:nvSpPr>
        <p:spPr/>
        <p:txBody>
          <a:bodyPr/>
          <a:lstStyle>
            <a:lvl1pPr defTabSz="914400" eaLnBrk="0" fontAlgn="base" hangingPunct="0">
              <a:spcBef>
                <a:spcPct val="0"/>
              </a:spcBef>
              <a:spcAft>
                <a:spcPct val="0"/>
              </a:spcAft>
              <a:defRPr>
                <a:latin typeface="Arial MT" pitchFamily="64"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914400" eaLnBrk="0" fontAlgn="base" hangingPunct="0">
              <a:spcBef>
                <a:spcPct val="0"/>
              </a:spcBef>
              <a:spcAft>
                <a:spcPct val="0"/>
              </a:spcAft>
              <a:defRPr>
                <a:latin typeface="Arial MT" pitchFamily="64" charset="0"/>
              </a:defRPr>
            </a:lvl1pPr>
          </a:lstStyle>
          <a:p>
            <a:pPr>
              <a:defRPr/>
            </a:pPr>
            <a:fld id="{B39FF16C-338C-4ECD-8FC6-6865EBB08286}" type="slidenum">
              <a:rPr lang="de-DE"/>
              <a:pPr>
                <a:defRPr/>
              </a:pPr>
              <a:t>‹Nr.›</a:t>
            </a:fld>
            <a:endParaRPr lang="de-DE"/>
          </a:p>
        </p:txBody>
      </p:sp>
    </p:spTree>
    <p:extLst>
      <p:ext uri="{BB962C8B-B14F-4D97-AF65-F5344CB8AC3E}">
        <p14:creationId xmlns:p14="http://schemas.microsoft.com/office/powerpoint/2010/main" val="3535218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3307" y="274676"/>
            <a:ext cx="9151584" cy="561975"/>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362304" y="1268761"/>
            <a:ext cx="12483394" cy="5040907"/>
          </a:xfrm>
          <a:prstGeom prst="rect">
            <a:avLst/>
          </a:prstGeom>
        </p:spPr>
        <p:txBody>
          <a:bodyPr/>
          <a:lstStyle>
            <a:lvl1pPr algn="just">
              <a:spcBef>
                <a:spcPts val="0"/>
              </a:spcBef>
              <a:spcAft>
                <a:spcPts val="600"/>
              </a:spcAft>
              <a:defRPr sz="1600"/>
            </a:lvl1pPr>
            <a:lvl2pPr>
              <a:defRPr sz="1500"/>
            </a:lvl2pPr>
            <a:lvl3pPr>
              <a:defRPr sz="1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p:txBody>
      </p:sp>
      <p:sp>
        <p:nvSpPr>
          <p:cNvPr id="7" name="Textplatzhalter 9"/>
          <p:cNvSpPr>
            <a:spLocks noGrp="1"/>
          </p:cNvSpPr>
          <p:nvPr>
            <p:ph type="body" sz="quarter" idx="10"/>
          </p:nvPr>
        </p:nvSpPr>
        <p:spPr>
          <a:xfrm>
            <a:off x="363307" y="908051"/>
            <a:ext cx="12482390" cy="288702"/>
          </a:xfrm>
          <a:prstGeom prst="rect">
            <a:avLst/>
          </a:prstGeom>
        </p:spPr>
        <p:txBody>
          <a:bodyPr/>
          <a:lstStyle>
            <a:lvl1pPr marL="0" indent="0">
              <a:buNone/>
              <a:defRPr sz="1600" b="1">
                <a:latin typeface="+mj-lt"/>
              </a:defRPr>
            </a:lvl1pPr>
          </a:lstStyle>
          <a:p>
            <a:pPr lvl="0"/>
            <a:r>
              <a:rPr lang="de-DE" dirty="0"/>
              <a:t>Textmasterformat bearbeiten</a:t>
            </a:r>
          </a:p>
        </p:txBody>
      </p:sp>
      <p:sp>
        <p:nvSpPr>
          <p:cNvPr id="5" name="Rectangle 9"/>
          <p:cNvSpPr>
            <a:spLocks noGrp="1" noChangeArrowheads="1"/>
          </p:cNvSpPr>
          <p:nvPr>
            <p:ph type="ftr" sz="quarter" idx="11"/>
          </p:nvPr>
        </p:nvSpPr>
        <p:spPr>
          <a:xfrm>
            <a:off x="363415" y="6524625"/>
            <a:ext cx="11441723" cy="217488"/>
          </a:xfrm>
        </p:spPr>
        <p:txBody>
          <a:bodyPr/>
          <a:lstStyle>
            <a:lvl1pPr defTabSz="914400" eaLnBrk="0" fontAlgn="base" hangingPunct="0">
              <a:spcBef>
                <a:spcPct val="20000"/>
              </a:spcBef>
              <a:spcAft>
                <a:spcPct val="0"/>
              </a:spcAft>
              <a:defRPr sz="1000">
                <a:latin typeface="Arial" charset="0"/>
                <a:ea typeface="ＭＳ Ｐゴシック" pitchFamily="-64" charset="-128"/>
                <a:cs typeface="+mn-cs"/>
              </a:defRPr>
            </a:lvl1pPr>
          </a:lstStyle>
          <a:p>
            <a:pPr>
              <a:defRPr/>
            </a:pPr>
            <a:endParaRPr lang="de-DE"/>
          </a:p>
        </p:txBody>
      </p:sp>
    </p:spTree>
    <p:extLst>
      <p:ext uri="{BB962C8B-B14F-4D97-AF65-F5344CB8AC3E}">
        <p14:creationId xmlns:p14="http://schemas.microsoft.com/office/powerpoint/2010/main" val="42346866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11920" y="260648"/>
            <a:ext cx="8420100" cy="1143000"/>
          </a:xfrm>
          <a:prstGeom prst="rect">
            <a:avLst/>
          </a:prstGeom>
        </p:spPr>
        <p:txBody>
          <a:bodyPr/>
          <a:lstStyle>
            <a:lvl1pPr algn="l">
              <a:defRPr sz="2800"/>
            </a:lvl1pPr>
          </a:lstStyle>
          <a:p>
            <a:r>
              <a:rPr lang="de-DE" dirty="0"/>
              <a:t>Titelmasterformat durch Klicken bearbeiten</a:t>
            </a:r>
          </a:p>
        </p:txBody>
      </p:sp>
      <p:sp>
        <p:nvSpPr>
          <p:cNvPr id="3" name="Inhaltsplatzhalt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43555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5360" y="274676"/>
            <a:ext cx="8447616" cy="561975"/>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334433" y="1268761"/>
            <a:ext cx="11523134" cy="5040907"/>
          </a:xfrm>
          <a:prstGeom prst="rect">
            <a:avLst/>
          </a:prstGeom>
        </p:spPr>
        <p:txBody>
          <a:bodyPr/>
          <a:lstStyle>
            <a:lvl1pPr algn="just">
              <a:spcBef>
                <a:spcPts val="0"/>
              </a:spcBef>
              <a:spcAft>
                <a:spcPts val="600"/>
              </a:spcAft>
              <a:defRPr sz="1600"/>
            </a:lvl1pPr>
            <a:lvl2pPr>
              <a:defRPr sz="1500"/>
            </a:lvl2pPr>
            <a:lvl3pPr>
              <a:defRPr sz="1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p:txBody>
      </p:sp>
      <p:sp>
        <p:nvSpPr>
          <p:cNvPr id="7" name="Textplatzhalter 9"/>
          <p:cNvSpPr>
            <a:spLocks noGrp="1"/>
          </p:cNvSpPr>
          <p:nvPr>
            <p:ph type="body" sz="quarter" idx="10"/>
          </p:nvPr>
        </p:nvSpPr>
        <p:spPr>
          <a:xfrm>
            <a:off x="335384" y="908051"/>
            <a:ext cx="11522207" cy="288702"/>
          </a:xfrm>
          <a:prstGeom prst="rect">
            <a:avLst/>
          </a:prstGeom>
        </p:spPr>
        <p:txBody>
          <a:bodyPr/>
          <a:lstStyle>
            <a:lvl1pPr marL="0" indent="0">
              <a:buNone/>
              <a:defRPr sz="1600" b="1">
                <a:latin typeface="+mj-lt"/>
              </a:defRPr>
            </a:lvl1pPr>
          </a:lstStyle>
          <a:p>
            <a:pPr lvl="0"/>
            <a:r>
              <a:rPr lang="de-DE" dirty="0"/>
              <a:t>Textmasterformat bearbeiten</a:t>
            </a:r>
          </a:p>
        </p:txBody>
      </p:sp>
      <p:sp>
        <p:nvSpPr>
          <p:cNvPr id="5" name="Rectangle 9"/>
          <p:cNvSpPr>
            <a:spLocks noGrp="1" noChangeArrowheads="1"/>
          </p:cNvSpPr>
          <p:nvPr>
            <p:ph type="ftr" sz="quarter" idx="11"/>
          </p:nvPr>
        </p:nvSpPr>
        <p:spPr>
          <a:xfrm>
            <a:off x="336062" y="6524625"/>
            <a:ext cx="10560539" cy="217488"/>
          </a:xfrm>
        </p:spPr>
        <p:txBody>
          <a:bodyPr/>
          <a:lstStyle>
            <a:lvl1pPr defTabSz="914400" eaLnBrk="0" fontAlgn="base" hangingPunct="0">
              <a:spcBef>
                <a:spcPct val="0"/>
              </a:spcBef>
              <a:spcAft>
                <a:spcPct val="0"/>
              </a:spcAft>
              <a:defRPr sz="1000">
                <a:latin typeface="Arial" charset="0"/>
                <a:ea typeface="ＭＳ Ｐゴシック" pitchFamily="-64" charset="-128"/>
                <a:cs typeface="+mn-cs"/>
              </a:defRPr>
            </a:lvl1pPr>
          </a:lstStyle>
          <a:p>
            <a:pPr>
              <a:defRPr/>
            </a:pPr>
            <a:endParaRPr lang="de-DE"/>
          </a:p>
        </p:txBody>
      </p:sp>
    </p:spTree>
    <p:extLst>
      <p:ext uri="{BB962C8B-B14F-4D97-AF65-F5344CB8AC3E}">
        <p14:creationId xmlns:p14="http://schemas.microsoft.com/office/powerpoint/2010/main" val="32481702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11920" y="260648"/>
            <a:ext cx="8420100" cy="1143000"/>
          </a:xfrm>
          <a:prstGeom prst="rect">
            <a:avLst/>
          </a:prstGeom>
        </p:spPr>
        <p:txBody>
          <a:bodyPr/>
          <a:lstStyle>
            <a:lvl1pPr>
              <a:defRPr lang="de-DE" sz="2800"/>
            </a:lvl1pPr>
          </a:lstStyle>
          <a:p>
            <a:pPr lvl="0"/>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2" y="1535113"/>
            <a:ext cx="538903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72" y="2174875"/>
            <a:ext cx="538903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4079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11920" y="260648"/>
            <a:ext cx="8420100" cy="1143000"/>
          </a:xfrm>
          <a:prstGeom prst="rect">
            <a:avLst/>
          </a:prstGeom>
        </p:spPr>
        <p:txBody>
          <a:bodyPr/>
          <a:lstStyle>
            <a:lvl1pPr algn="l">
              <a:defRPr sz="2800"/>
            </a:lvl1pPr>
          </a:lstStyle>
          <a:p>
            <a:r>
              <a:rPr lang="de-DE" dirty="0"/>
              <a:t>Titelmasterformat durch Klicken bearbeiten</a:t>
            </a:r>
          </a:p>
        </p:txBody>
      </p:sp>
    </p:spTree>
    <p:extLst>
      <p:ext uri="{BB962C8B-B14F-4D97-AF65-F5344CB8AC3E}">
        <p14:creationId xmlns:p14="http://schemas.microsoft.com/office/powerpoint/2010/main" val="320223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23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6" y="273070"/>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17938902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5826723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588"/>
            <a:ext cx="12192000" cy="6856412"/>
          </a:xfrm>
          <a:prstGeom prst="rect">
            <a:avLst/>
          </a:prstGeom>
          <a:gradFill rotWithShape="0">
            <a:gsLst>
              <a:gs pos="87000">
                <a:srgbClr val="CCCCCC"/>
              </a:gs>
              <a:gs pos="38000">
                <a:schemeClr val="bg1"/>
              </a:gs>
            </a:gsLst>
            <a:lin ang="4440000" scaled="0"/>
          </a:gradFill>
          <a:ln w="9525">
            <a:noFill/>
            <a:miter lim="800000"/>
            <a:headEnd/>
            <a:tailEnd/>
          </a:ln>
        </p:spPr>
        <p:txBody>
          <a:bodyPr wrap="none"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r">
              <a:spcBef>
                <a:spcPct val="20000"/>
              </a:spcBef>
              <a:defRPr/>
            </a:pPr>
            <a:endParaRPr lang="de-DE" altLang="de-DE" sz="2400"/>
          </a:p>
        </p:txBody>
      </p:sp>
      <p:pic>
        <p:nvPicPr>
          <p:cNvPr id="1027" name="Bild 9" descr="PFH_logo_neu.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40801" y="266700"/>
            <a:ext cx="287410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p:nvSpPr>
        <p:spPr bwMode="auto">
          <a:xfrm>
            <a:off x="4394201" y="0"/>
            <a:ext cx="3600938" cy="179388"/>
          </a:xfrm>
          <a:prstGeom prst="rect">
            <a:avLst/>
          </a:prstGeom>
          <a:solidFill>
            <a:srgbClr val="9D9EA0"/>
          </a:solidFill>
          <a:ln w="9525" cap="flat" cmpd="sng" algn="ctr">
            <a:noFill/>
            <a:prstDash val="solid"/>
            <a:round/>
            <a:headEnd type="none" w="med" len="med"/>
            <a:tailEnd type="none" w="med" len="med"/>
          </a:ln>
          <a:effec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spcBef>
                <a:spcPct val="20000"/>
              </a:spcBef>
              <a:defRPr/>
            </a:pPr>
            <a:endParaRPr lang="de-DE" altLang="de-DE" sz="2400"/>
          </a:p>
        </p:txBody>
      </p:sp>
      <p:sp>
        <p:nvSpPr>
          <p:cNvPr id="14" name="Rechteck 13"/>
          <p:cNvSpPr/>
          <p:nvPr/>
        </p:nvSpPr>
        <p:spPr bwMode="auto">
          <a:xfrm>
            <a:off x="508001" y="0"/>
            <a:ext cx="3600939" cy="179388"/>
          </a:xfrm>
          <a:prstGeom prst="rect">
            <a:avLst/>
          </a:prstGeom>
          <a:solidFill>
            <a:srgbClr val="014284"/>
          </a:solidFill>
          <a:ln w="9525" cap="flat" cmpd="sng" algn="ctr">
            <a:noFill/>
            <a:prstDash val="solid"/>
            <a:round/>
            <a:headEnd type="none" w="med" len="med"/>
            <a:tailEnd type="none" w="med" len="med"/>
          </a:ln>
          <a:effec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spcBef>
                <a:spcPct val="20000"/>
              </a:spcBef>
              <a:defRPr/>
            </a:pPr>
            <a:endParaRPr lang="de-DE" altLang="de-DE" sz="2400"/>
          </a:p>
        </p:txBody>
      </p:sp>
      <p:sp>
        <p:nvSpPr>
          <p:cNvPr id="15" name="Textfeld 14"/>
          <p:cNvSpPr txBox="1"/>
          <p:nvPr/>
        </p:nvSpPr>
        <p:spPr>
          <a:xfrm>
            <a:off x="508000" y="6553201"/>
            <a:ext cx="9652000" cy="138113"/>
          </a:xfrm>
          <a:prstGeom prst="rect">
            <a:avLst/>
          </a:prstGeom>
          <a:noFill/>
        </p:spPr>
        <p:txBody>
          <a:bodyPr lIns="0" tIns="0" rIns="0" bIns="0">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spcBef>
                <a:spcPct val="20000"/>
              </a:spcBef>
              <a:defRPr/>
            </a:pPr>
            <a:r>
              <a:rPr lang="de-DE" altLang="de-DE" sz="900" dirty="0">
                <a:solidFill>
                  <a:srgbClr val="9D9EA0"/>
                </a:solidFill>
              </a:rPr>
              <a:t>Prof. Dr. Antje-Britta </a:t>
            </a:r>
            <a:r>
              <a:rPr lang="de-DE" altLang="de-DE" sz="900" dirty="0" err="1">
                <a:solidFill>
                  <a:srgbClr val="9D9EA0"/>
                </a:solidFill>
              </a:rPr>
              <a:t>Mörstedt</a:t>
            </a:r>
            <a:r>
              <a:rPr lang="de-DE" altLang="de-DE" sz="900" dirty="0">
                <a:solidFill>
                  <a:srgbClr val="9D9EA0"/>
                </a:solidFill>
              </a:rPr>
              <a:t> – </a:t>
            </a:r>
            <a:r>
              <a:rPr lang="de-DE" altLang="de-DE" sz="900" dirty="0" err="1">
                <a:solidFill>
                  <a:srgbClr val="9D9EA0"/>
                </a:solidFill>
              </a:rPr>
              <a:t>PFH</a:t>
            </a:r>
            <a:r>
              <a:rPr lang="de-DE" altLang="de-DE" sz="900" dirty="0">
                <a:solidFill>
                  <a:srgbClr val="9D9EA0"/>
                </a:solidFill>
              </a:rPr>
              <a:t> Private Hochschule Göttingen</a:t>
            </a:r>
          </a:p>
        </p:txBody>
      </p:sp>
      <p:pic>
        <p:nvPicPr>
          <p:cNvPr id="1031" name="Bild 9" descr="PFH_logo_neu.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40801" y="266700"/>
            <a:ext cx="287410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12"/>
          <p:cNvSpPr/>
          <p:nvPr/>
        </p:nvSpPr>
        <p:spPr bwMode="auto">
          <a:xfrm>
            <a:off x="4394201" y="0"/>
            <a:ext cx="3600938" cy="179388"/>
          </a:xfrm>
          <a:prstGeom prst="rect">
            <a:avLst/>
          </a:prstGeom>
          <a:solidFill>
            <a:srgbClr val="9D9EA0"/>
          </a:solidFill>
          <a:ln w="9525" cap="flat" cmpd="sng" algn="ctr">
            <a:noFill/>
            <a:prstDash val="solid"/>
            <a:round/>
            <a:headEnd type="none" w="med" len="med"/>
            <a:tailEnd type="none" w="med" len="med"/>
          </a:ln>
          <a:effec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spcBef>
                <a:spcPct val="20000"/>
              </a:spcBef>
              <a:defRPr/>
            </a:pPr>
            <a:endParaRPr lang="de-DE" altLang="de-DE" sz="2400"/>
          </a:p>
        </p:txBody>
      </p:sp>
      <p:sp>
        <p:nvSpPr>
          <p:cNvPr id="4" name="Rechteck 13"/>
          <p:cNvSpPr/>
          <p:nvPr/>
        </p:nvSpPr>
        <p:spPr bwMode="auto">
          <a:xfrm>
            <a:off x="508001" y="0"/>
            <a:ext cx="3600939" cy="179388"/>
          </a:xfrm>
          <a:prstGeom prst="rect">
            <a:avLst/>
          </a:prstGeom>
          <a:solidFill>
            <a:srgbClr val="014284"/>
          </a:solidFill>
          <a:ln w="9525" cap="flat" cmpd="sng" algn="ctr">
            <a:noFill/>
            <a:prstDash val="solid"/>
            <a:round/>
            <a:headEnd type="none" w="med" len="med"/>
            <a:tailEnd type="none" w="med" len="med"/>
          </a:ln>
          <a:effectLst/>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spcBef>
                <a:spcPct val="20000"/>
              </a:spcBef>
              <a:defRPr/>
            </a:pPr>
            <a:endParaRPr lang="de-DE" altLang="de-DE" sz="2400"/>
          </a:p>
        </p:txBody>
      </p:sp>
      <p:sp>
        <p:nvSpPr>
          <p:cNvPr id="32" name="Rectangle 19"/>
          <p:cNvSpPr>
            <a:spLocks noChangeArrowheads="1"/>
          </p:cNvSpPr>
          <p:nvPr userDrawn="1"/>
        </p:nvSpPr>
        <p:spPr bwMode="auto">
          <a:xfrm>
            <a:off x="11816862" y="152400"/>
            <a:ext cx="11254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MT" pitchFamily="64" charset="0"/>
                <a:ea typeface="ＭＳ Ｐゴシック" charset="-128"/>
              </a:defRPr>
            </a:lvl1pPr>
            <a:lvl2pPr marL="742950" indent="-285750" eaLnBrk="0" hangingPunct="0">
              <a:defRPr sz="1400">
                <a:solidFill>
                  <a:schemeClr val="tx1"/>
                </a:solidFill>
                <a:latin typeface="Arial MT" pitchFamily="64" charset="0"/>
                <a:ea typeface="ＭＳ Ｐゴシック" charset="-128"/>
              </a:defRPr>
            </a:lvl2pPr>
            <a:lvl3pPr marL="1143000" indent="-228600" eaLnBrk="0" hangingPunct="0">
              <a:defRPr sz="1400">
                <a:solidFill>
                  <a:schemeClr val="tx1"/>
                </a:solidFill>
                <a:latin typeface="Arial MT" pitchFamily="64" charset="0"/>
                <a:ea typeface="ＭＳ Ｐゴシック" charset="-128"/>
              </a:defRPr>
            </a:lvl3pPr>
            <a:lvl4pPr marL="1600200" indent="-228600" eaLnBrk="0" hangingPunct="0">
              <a:defRPr sz="1400">
                <a:solidFill>
                  <a:schemeClr val="tx1"/>
                </a:solidFill>
                <a:latin typeface="Arial MT" pitchFamily="64" charset="0"/>
                <a:ea typeface="ＭＳ Ｐゴシック" charset="-128"/>
              </a:defRPr>
            </a:lvl4pPr>
            <a:lvl5pPr marL="2057400" indent="-228600" eaLnBrk="0" hangingPunct="0">
              <a:defRPr sz="1400">
                <a:solidFill>
                  <a:schemeClr val="tx1"/>
                </a:solidFill>
                <a:latin typeface="Arial MT" pitchFamily="64" charset="0"/>
                <a:ea typeface="ＭＳ Ｐゴシック" charset="-128"/>
              </a:defRPr>
            </a:lvl5pPr>
            <a:lvl6pPr marL="2514600" indent="-228600" eaLnBrk="0" fontAlgn="base" hangingPunct="0">
              <a:spcBef>
                <a:spcPct val="20000"/>
              </a:spcBef>
              <a:spcAft>
                <a:spcPct val="0"/>
              </a:spcAft>
              <a:defRPr sz="1400">
                <a:solidFill>
                  <a:schemeClr val="tx1"/>
                </a:solidFill>
                <a:latin typeface="Arial MT" pitchFamily="64" charset="0"/>
                <a:ea typeface="ＭＳ Ｐゴシック" charset="-128"/>
              </a:defRPr>
            </a:lvl6pPr>
            <a:lvl7pPr marL="2971800" indent="-228600" eaLnBrk="0" fontAlgn="base" hangingPunct="0">
              <a:spcBef>
                <a:spcPct val="20000"/>
              </a:spcBef>
              <a:spcAft>
                <a:spcPct val="0"/>
              </a:spcAft>
              <a:defRPr sz="1400">
                <a:solidFill>
                  <a:schemeClr val="tx1"/>
                </a:solidFill>
                <a:latin typeface="Arial MT" pitchFamily="64" charset="0"/>
                <a:ea typeface="ＭＳ Ｐゴシック" charset="-128"/>
              </a:defRPr>
            </a:lvl7pPr>
            <a:lvl8pPr marL="3429000" indent="-228600" eaLnBrk="0" fontAlgn="base" hangingPunct="0">
              <a:spcBef>
                <a:spcPct val="20000"/>
              </a:spcBef>
              <a:spcAft>
                <a:spcPct val="0"/>
              </a:spcAft>
              <a:defRPr sz="1400">
                <a:solidFill>
                  <a:schemeClr val="tx1"/>
                </a:solidFill>
                <a:latin typeface="Arial MT" pitchFamily="64" charset="0"/>
                <a:ea typeface="ＭＳ Ｐゴシック" charset="-128"/>
              </a:defRPr>
            </a:lvl8pPr>
            <a:lvl9pPr marL="3886200" indent="-228600" eaLnBrk="0" fontAlgn="base" hangingPunct="0">
              <a:spcBef>
                <a:spcPct val="20000"/>
              </a:spcBef>
              <a:spcAft>
                <a:spcPct val="0"/>
              </a:spcAft>
              <a:defRPr sz="1400">
                <a:solidFill>
                  <a:schemeClr val="tx1"/>
                </a:solidFill>
                <a:latin typeface="Arial MT" pitchFamily="64" charset="0"/>
                <a:ea typeface="ＭＳ Ｐゴシック" charset="-128"/>
              </a:defRPr>
            </a:lvl9pPr>
          </a:lstStyle>
          <a:p>
            <a:pPr eaLnBrk="1" hangingPunct="1">
              <a:spcBef>
                <a:spcPct val="20000"/>
              </a:spcBef>
              <a:defRPr/>
            </a:pPr>
            <a:endParaRPr lang="de-DE" altLang="de-DE" sz="1400"/>
          </a:p>
        </p:txBody>
      </p:sp>
      <p:sp>
        <p:nvSpPr>
          <p:cNvPr id="33" name="Rectangle 20"/>
          <p:cNvSpPr>
            <a:spLocks noChangeArrowheads="1"/>
          </p:cNvSpPr>
          <p:nvPr userDrawn="1"/>
        </p:nvSpPr>
        <p:spPr bwMode="auto">
          <a:xfrm>
            <a:off x="7877908" y="0"/>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nchor="ctr"/>
          <a:lstStyle>
            <a:lvl1pPr eaLnBrk="0" hangingPunct="0">
              <a:defRPr sz="1400">
                <a:solidFill>
                  <a:schemeClr val="tx1"/>
                </a:solidFill>
                <a:latin typeface="Arial MT" pitchFamily="64" charset="0"/>
                <a:ea typeface="ＭＳ Ｐゴシック" charset="-128"/>
              </a:defRPr>
            </a:lvl1pPr>
            <a:lvl2pPr marL="742950" indent="-285750" eaLnBrk="0" hangingPunct="0">
              <a:defRPr sz="1400">
                <a:solidFill>
                  <a:schemeClr val="tx1"/>
                </a:solidFill>
                <a:latin typeface="Arial MT" pitchFamily="64" charset="0"/>
                <a:ea typeface="ＭＳ Ｐゴシック" charset="-128"/>
              </a:defRPr>
            </a:lvl2pPr>
            <a:lvl3pPr marL="1143000" indent="-228600" eaLnBrk="0" hangingPunct="0">
              <a:defRPr sz="1400">
                <a:solidFill>
                  <a:schemeClr val="tx1"/>
                </a:solidFill>
                <a:latin typeface="Arial MT" pitchFamily="64" charset="0"/>
                <a:ea typeface="ＭＳ Ｐゴシック" charset="-128"/>
              </a:defRPr>
            </a:lvl3pPr>
            <a:lvl4pPr marL="1600200" indent="-228600" eaLnBrk="0" hangingPunct="0">
              <a:defRPr sz="1400">
                <a:solidFill>
                  <a:schemeClr val="tx1"/>
                </a:solidFill>
                <a:latin typeface="Arial MT" pitchFamily="64" charset="0"/>
                <a:ea typeface="ＭＳ Ｐゴシック" charset="-128"/>
              </a:defRPr>
            </a:lvl4pPr>
            <a:lvl5pPr marL="2057400" indent="-228600" eaLnBrk="0" hangingPunct="0">
              <a:defRPr sz="1400">
                <a:solidFill>
                  <a:schemeClr val="tx1"/>
                </a:solidFill>
                <a:latin typeface="Arial MT" pitchFamily="64" charset="0"/>
                <a:ea typeface="ＭＳ Ｐゴシック" charset="-128"/>
              </a:defRPr>
            </a:lvl5pPr>
            <a:lvl6pPr marL="2514600" indent="-228600" eaLnBrk="0" fontAlgn="base" hangingPunct="0">
              <a:spcBef>
                <a:spcPct val="20000"/>
              </a:spcBef>
              <a:spcAft>
                <a:spcPct val="0"/>
              </a:spcAft>
              <a:defRPr sz="1400">
                <a:solidFill>
                  <a:schemeClr val="tx1"/>
                </a:solidFill>
                <a:latin typeface="Arial MT" pitchFamily="64" charset="0"/>
                <a:ea typeface="ＭＳ Ｐゴシック" charset="-128"/>
              </a:defRPr>
            </a:lvl6pPr>
            <a:lvl7pPr marL="2971800" indent="-228600" eaLnBrk="0" fontAlgn="base" hangingPunct="0">
              <a:spcBef>
                <a:spcPct val="20000"/>
              </a:spcBef>
              <a:spcAft>
                <a:spcPct val="0"/>
              </a:spcAft>
              <a:defRPr sz="1400">
                <a:solidFill>
                  <a:schemeClr val="tx1"/>
                </a:solidFill>
                <a:latin typeface="Arial MT" pitchFamily="64" charset="0"/>
                <a:ea typeface="ＭＳ Ｐゴシック" charset="-128"/>
              </a:defRPr>
            </a:lvl7pPr>
            <a:lvl8pPr marL="3429000" indent="-228600" eaLnBrk="0" fontAlgn="base" hangingPunct="0">
              <a:spcBef>
                <a:spcPct val="20000"/>
              </a:spcBef>
              <a:spcAft>
                <a:spcPct val="0"/>
              </a:spcAft>
              <a:defRPr sz="1400">
                <a:solidFill>
                  <a:schemeClr val="tx1"/>
                </a:solidFill>
                <a:latin typeface="Arial MT" pitchFamily="64" charset="0"/>
                <a:ea typeface="ＭＳ Ｐゴシック" charset="-128"/>
              </a:defRPr>
            </a:lvl8pPr>
            <a:lvl9pPr marL="3886200" indent="-228600" eaLnBrk="0" fontAlgn="base" hangingPunct="0">
              <a:spcBef>
                <a:spcPct val="20000"/>
              </a:spcBef>
              <a:spcAft>
                <a:spcPct val="0"/>
              </a:spcAft>
              <a:defRPr sz="1400">
                <a:solidFill>
                  <a:schemeClr val="tx1"/>
                </a:solidFill>
                <a:latin typeface="Arial MT" pitchFamily="64" charset="0"/>
                <a:ea typeface="ＭＳ Ｐゴシック" charset="-128"/>
              </a:defRPr>
            </a:lvl9pPr>
          </a:lstStyle>
          <a:p>
            <a:pPr eaLnBrk="1" hangingPunct="1">
              <a:spcBef>
                <a:spcPct val="20000"/>
              </a:spcBef>
              <a:defRPr/>
            </a:pPr>
            <a:endParaRPr lang="de-DE" altLang="de-DE" sz="1400"/>
          </a:p>
        </p:txBody>
      </p:sp>
      <p:sp>
        <p:nvSpPr>
          <p:cNvPr id="35" name="Text Box 17"/>
          <p:cNvSpPr txBox="1">
            <a:spLocks noChangeArrowheads="1"/>
          </p:cNvSpPr>
          <p:nvPr userDrawn="1"/>
        </p:nvSpPr>
        <p:spPr bwMode="auto">
          <a:xfrm>
            <a:off x="11058769" y="6524626"/>
            <a:ext cx="736396" cy="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4287" tIns="52144" rIns="104287" bIns="52144">
            <a:spAutoFit/>
          </a:bodyPr>
          <a:lstStyle>
            <a:lvl1pPr marL="390525" indent="-390525" defTabSz="1042988">
              <a:spcBef>
                <a:spcPct val="20000"/>
              </a:spcBef>
              <a:defRPr sz="1400">
                <a:solidFill>
                  <a:schemeClr val="tx1"/>
                </a:solidFill>
                <a:latin typeface="Arial MT" pitchFamily="64" charset="0"/>
                <a:ea typeface="ＭＳ Ｐゴシック" pitchFamily="34" charset="-128"/>
              </a:defRPr>
            </a:lvl1pPr>
            <a:lvl2pPr marL="742950" indent="-285750" defTabSz="1042988">
              <a:spcBef>
                <a:spcPct val="20000"/>
              </a:spcBef>
              <a:defRPr sz="1400">
                <a:solidFill>
                  <a:schemeClr val="tx1"/>
                </a:solidFill>
                <a:latin typeface="Arial MT" pitchFamily="64" charset="0"/>
                <a:ea typeface="ＭＳ Ｐゴシック" pitchFamily="34" charset="-128"/>
              </a:defRPr>
            </a:lvl2pPr>
            <a:lvl3pPr marL="1143000" indent="-228600" defTabSz="1042988">
              <a:spcBef>
                <a:spcPct val="20000"/>
              </a:spcBef>
              <a:defRPr sz="1400">
                <a:solidFill>
                  <a:schemeClr val="tx1"/>
                </a:solidFill>
                <a:latin typeface="Arial MT" pitchFamily="64" charset="0"/>
                <a:ea typeface="ＭＳ Ｐゴシック" pitchFamily="34" charset="-128"/>
              </a:defRPr>
            </a:lvl3pPr>
            <a:lvl4pPr marL="1600200" indent="-228600" defTabSz="1042988">
              <a:spcBef>
                <a:spcPct val="20000"/>
              </a:spcBef>
              <a:defRPr sz="1400">
                <a:solidFill>
                  <a:schemeClr val="tx1"/>
                </a:solidFill>
                <a:latin typeface="Arial MT" pitchFamily="64" charset="0"/>
                <a:ea typeface="ＭＳ Ｐゴシック" pitchFamily="34" charset="-128"/>
              </a:defRPr>
            </a:lvl4pPr>
            <a:lvl5pPr marL="2057400" indent="-228600" defTabSz="1042988">
              <a:spcBef>
                <a:spcPct val="20000"/>
              </a:spcBef>
              <a:defRPr sz="1400">
                <a:solidFill>
                  <a:schemeClr val="tx1"/>
                </a:solidFill>
                <a:latin typeface="Arial MT" pitchFamily="64" charset="0"/>
                <a:ea typeface="ＭＳ Ｐゴシック" pitchFamily="34" charset="-128"/>
              </a:defRPr>
            </a:lvl5pPr>
            <a:lvl6pPr marL="2514600" indent="-228600" defTabSz="1042988" eaLnBrk="0" fontAlgn="base" hangingPunct="0">
              <a:spcBef>
                <a:spcPct val="20000"/>
              </a:spcBef>
              <a:spcAft>
                <a:spcPct val="0"/>
              </a:spcAft>
              <a:defRPr sz="1400">
                <a:solidFill>
                  <a:schemeClr val="tx1"/>
                </a:solidFill>
                <a:latin typeface="Arial MT" pitchFamily="64" charset="0"/>
                <a:ea typeface="ＭＳ Ｐゴシック" pitchFamily="34" charset="-128"/>
              </a:defRPr>
            </a:lvl6pPr>
            <a:lvl7pPr marL="2971800" indent="-228600" defTabSz="1042988" eaLnBrk="0" fontAlgn="base" hangingPunct="0">
              <a:spcBef>
                <a:spcPct val="20000"/>
              </a:spcBef>
              <a:spcAft>
                <a:spcPct val="0"/>
              </a:spcAft>
              <a:defRPr sz="1400">
                <a:solidFill>
                  <a:schemeClr val="tx1"/>
                </a:solidFill>
                <a:latin typeface="Arial MT" pitchFamily="64" charset="0"/>
                <a:ea typeface="ＭＳ Ｐゴシック" pitchFamily="34" charset="-128"/>
              </a:defRPr>
            </a:lvl7pPr>
            <a:lvl8pPr marL="3429000" indent="-228600" defTabSz="1042988" eaLnBrk="0" fontAlgn="base" hangingPunct="0">
              <a:spcBef>
                <a:spcPct val="20000"/>
              </a:spcBef>
              <a:spcAft>
                <a:spcPct val="0"/>
              </a:spcAft>
              <a:defRPr sz="1400">
                <a:solidFill>
                  <a:schemeClr val="tx1"/>
                </a:solidFill>
                <a:latin typeface="Arial MT" pitchFamily="64" charset="0"/>
                <a:ea typeface="ＭＳ Ｐゴシック" pitchFamily="34" charset="-128"/>
              </a:defRPr>
            </a:lvl8pPr>
            <a:lvl9pPr marL="3886200" indent="-228600" defTabSz="1042988" eaLnBrk="0" fontAlgn="base" hangingPunct="0">
              <a:spcBef>
                <a:spcPct val="20000"/>
              </a:spcBef>
              <a:spcAft>
                <a:spcPct val="0"/>
              </a:spcAft>
              <a:defRPr sz="1400">
                <a:solidFill>
                  <a:schemeClr val="tx1"/>
                </a:solidFill>
                <a:latin typeface="Arial MT" pitchFamily="64" charset="0"/>
                <a:ea typeface="ＭＳ Ｐゴシック" pitchFamily="34" charset="-128"/>
              </a:defRPr>
            </a:lvl9pPr>
          </a:lstStyle>
          <a:p>
            <a:pPr eaLnBrk="1" hangingPunct="1">
              <a:defRPr/>
            </a:pPr>
            <a:r>
              <a:rPr lang="de-DE" altLang="de-DE" sz="900"/>
              <a:t>Seite </a:t>
            </a:r>
            <a:fld id="{F6F15F7D-2AE2-45A0-BE7D-F997C8EC6009}" type="slidenum">
              <a:rPr lang="de-DE" altLang="de-DE" sz="900" smtClean="0"/>
              <a:pPr eaLnBrk="1" hangingPunct="1">
                <a:defRPr/>
              </a:pPr>
              <a:t>‹Nr.›</a:t>
            </a:fld>
            <a:endParaRPr lang="de-DE" altLang="de-DE" sz="900"/>
          </a:p>
        </p:txBody>
      </p:sp>
    </p:spTree>
  </p:cSld>
  <p:clrMap bg1="lt1" tx1="dk1" bg2="lt2" tx2="dk2" accent1="accent1" accent2="accent2" accent3="accent3" accent4="accent4" accent5="accent5" accent6="accent6" hlink="hlink" folHlink="folHlink"/>
  <p:sldLayoutIdLst>
    <p:sldLayoutId id="2147487608" r:id="rId1"/>
    <p:sldLayoutId id="2147487609" r:id="rId2"/>
    <p:sldLayoutId id="2147487610" r:id="rId3"/>
    <p:sldLayoutId id="2147487611" r:id="rId4"/>
    <p:sldLayoutId id="2147487612" r:id="rId5"/>
    <p:sldLayoutId id="2147487613" r:id="rId6"/>
    <p:sldLayoutId id="2147487614" r:id="rId7"/>
    <p:sldLayoutId id="2147487615" r:id="rId8"/>
    <p:sldLayoutId id="2147487616" r:id="rId9"/>
    <p:sldLayoutId id="2147487617" r:id="rId10"/>
    <p:sldLayoutId id="2147487618" r:id="rId11"/>
    <p:sldLayoutId id="2147487784" r:id="rId12"/>
    <p:sldLayoutId id="2147487786"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34"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34"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34"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2051" name="Textplatzhalt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Arial"/>
              </a:defRPr>
            </a:lvl1pPr>
          </a:lstStyle>
          <a:p>
            <a:pPr>
              <a:defRPr/>
            </a:pPr>
            <a:fld id="{46B618B2-4230-48F0-A71A-D36B52BCF1B0}" type="datetimeFigureOut">
              <a:rPr lang="de-DE"/>
              <a:pPr>
                <a:defRPr/>
              </a:pPr>
              <a:t>20.11.2021</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a:defRPr>
            </a:lvl1pPr>
          </a:lstStyle>
          <a:p>
            <a:pPr>
              <a:defRPr/>
            </a:pPr>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Arial"/>
              </a:defRPr>
            </a:lvl1pPr>
          </a:lstStyle>
          <a:p>
            <a:pPr>
              <a:defRPr/>
            </a:pPr>
            <a:fld id="{1FE4A3C7-BF93-40DD-BD36-29691B0B0EC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7689" r:id="rId1"/>
    <p:sldLayoutId id="2147487690" r:id="rId2"/>
    <p:sldLayoutId id="2147487691" r:id="rId3"/>
    <p:sldLayoutId id="2147487692" r:id="rId4"/>
    <p:sldLayoutId id="2147487693" r:id="rId5"/>
    <p:sldLayoutId id="2147487694" r:id="rId6"/>
    <p:sldLayoutId id="2147487695" r:id="rId7"/>
    <p:sldLayoutId id="2147487696" r:id="rId8"/>
    <p:sldLayoutId id="2147487697" r:id="rId9"/>
    <p:sldLayoutId id="2147487698" r:id="rId10"/>
    <p:sldLayoutId id="2147487699" r:id="rId11"/>
    <p:sldLayoutId id="2147487700" r:id="rId12"/>
    <p:sldLayoutId id="2147487701" r:id="rId13"/>
    <p:sldLayoutId id="2147487785" r:id="rId1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elplatzhalt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43" name="Textplatzhalt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Arial"/>
              </a:defRPr>
            </a:lvl1pPr>
          </a:lstStyle>
          <a:p>
            <a:pPr>
              <a:defRPr/>
            </a:pPr>
            <a:fld id="{66CACD3F-15E4-46A9-9FB3-89C4ACE354D0}" type="datetimeFigureOut">
              <a:rPr lang="de-DE"/>
              <a:pPr>
                <a:defRPr/>
              </a:pPr>
              <a:t>20.11.2021</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a:defRPr>
            </a:lvl1pPr>
          </a:lstStyle>
          <a:p>
            <a:pPr>
              <a:defRPr/>
            </a:pPr>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Arial"/>
              </a:defRPr>
            </a:lvl1pPr>
          </a:lstStyle>
          <a:p>
            <a:pPr>
              <a:defRPr/>
            </a:pPr>
            <a:fld id="{CB66E8BA-14BE-4504-938B-48957A63DBE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7768" r:id="rId1"/>
    <p:sldLayoutId id="2147487769" r:id="rId2"/>
    <p:sldLayoutId id="2147487770" r:id="rId3"/>
    <p:sldLayoutId id="2147487771" r:id="rId4"/>
    <p:sldLayoutId id="2147487772" r:id="rId5"/>
    <p:sldLayoutId id="2147487773" r:id="rId6"/>
    <p:sldLayoutId id="2147487774" r:id="rId7"/>
    <p:sldLayoutId id="2147487775" r:id="rId8"/>
    <p:sldLayoutId id="2147487776" r:id="rId9"/>
    <p:sldLayoutId id="2147487777" r:id="rId10"/>
    <p:sldLayoutId id="2147487778" r:id="rId11"/>
    <p:sldLayoutId id="2147487779" r:id="rId12"/>
    <p:sldLayoutId id="2147487780"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starzip.de/wp-content/uploads/2017/01/"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user/Gronkh/about"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s://de.wikipedia.org/wiki/MontanaBlac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kaspercom.de/"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mailto:mail@kaspercom.de" TargetMode="External"/><Relationship Id="rId5" Type="http://schemas.openxmlformats.org/officeDocument/2006/relationships/hyperlink" Target="tel:081615193622" TargetMode="Externa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47" t="17482" r="21218" b="7280"/>
          <a:stretch/>
        </p:blipFill>
        <p:spPr bwMode="auto">
          <a:xfrm>
            <a:off x="0" y="0"/>
            <a:ext cx="9276523" cy="695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551384" y="4437112"/>
            <a:ext cx="892899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000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de-DE" sz="3200" b="1" dirty="0">
                <a:solidFill>
                  <a:schemeClr val="bg1"/>
                </a:solidFill>
              </a:rPr>
              <a:t>Ausbildungskonferenz 2021, 15.11.2021, </a:t>
            </a:r>
          </a:p>
          <a:p>
            <a:pPr eaLnBrk="1" hangingPunct="1"/>
            <a:r>
              <a:rPr lang="de-DE" sz="3200" b="1" dirty="0">
                <a:solidFill>
                  <a:schemeClr val="bg1"/>
                </a:solidFill>
              </a:rPr>
              <a:t>10:15 Uhr bis 11:15 Uhr </a:t>
            </a:r>
          </a:p>
          <a:p>
            <a:pPr eaLnBrk="1" hangingPunct="1"/>
            <a:r>
              <a:rPr lang="de-DE" sz="2800" b="1" dirty="0">
                <a:solidFill>
                  <a:schemeClr val="bg1"/>
                </a:solidFill>
              </a:rPr>
              <a:t>Generation Z – </a:t>
            </a:r>
            <a:r>
              <a:rPr lang="de-DE" sz="2800" b="1" dirty="0" err="1">
                <a:solidFill>
                  <a:schemeClr val="bg1"/>
                </a:solidFill>
              </a:rPr>
              <a:t>Geht´z</a:t>
            </a:r>
            <a:r>
              <a:rPr lang="de-DE" sz="2800" b="1" dirty="0">
                <a:solidFill>
                  <a:schemeClr val="bg1"/>
                </a:solidFill>
              </a:rPr>
              <a:t> noch? </a:t>
            </a:r>
          </a:p>
          <a:p>
            <a:pPr eaLnBrk="1" hangingPunct="1"/>
            <a:r>
              <a:rPr lang="de-DE" sz="2800" b="1" dirty="0">
                <a:solidFill>
                  <a:schemeClr val="bg1"/>
                </a:solidFill>
              </a:rPr>
              <a:t>Die Generation in der Ausbildung</a:t>
            </a:r>
          </a:p>
          <a:p>
            <a:pPr eaLnBrk="1" hangingPunct="1"/>
            <a:endParaRPr lang="de-DE" sz="2600" b="1" dirty="0">
              <a:solidFill>
                <a:schemeClr val="bg1"/>
              </a:solidFill>
            </a:endParaRPr>
          </a:p>
        </p:txBody>
      </p:sp>
      <p:sp>
        <p:nvSpPr>
          <p:cNvPr id="2" name="Text Box 5"/>
          <p:cNvSpPr txBox="1">
            <a:spLocks noChangeArrowheads="1"/>
          </p:cNvSpPr>
          <p:nvPr/>
        </p:nvSpPr>
        <p:spPr bwMode="auto">
          <a:xfrm>
            <a:off x="6528048" y="6381328"/>
            <a:ext cx="2800891" cy="3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a:lnSpc>
                <a:spcPct val="150000"/>
              </a:lnSpc>
            </a:pPr>
            <a:r>
              <a:rPr lang="de-DE" sz="1600" dirty="0">
                <a:solidFill>
                  <a:schemeClr val="bg1"/>
                </a:solidFill>
              </a:rPr>
              <a:t>Prof. Dr. Antje-Britta </a:t>
            </a:r>
            <a:r>
              <a:rPr lang="de-DE" sz="1600" dirty="0" err="1">
                <a:solidFill>
                  <a:schemeClr val="bg1"/>
                </a:solidFill>
              </a:rPr>
              <a:t>Mörstedt</a:t>
            </a:r>
            <a:endParaRPr lang="de-DE"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dirty="0">
              <a:solidFill>
                <a:prstClr val="black">
                  <a:lumMod val="50000"/>
                  <a:lumOff val="50000"/>
                </a:prstClr>
              </a:solidFill>
            </a:endParaRPr>
          </a:p>
        </p:txBody>
      </p:sp>
      <p:sp>
        <p:nvSpPr>
          <p:cNvPr id="124932"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GenX</a:t>
            </a:r>
            <a:endParaRPr lang="de-DE" sz="2000" b="1" dirty="0">
              <a:solidFill>
                <a:srgbClr val="000000"/>
              </a:solidFill>
            </a:endParaRPr>
          </a:p>
          <a:p>
            <a:pPr algn="ctr">
              <a:defRPr/>
            </a:pPr>
            <a:r>
              <a:rPr lang="de-DE" altLang="de-DE" sz="1600" dirty="0">
                <a:solidFill>
                  <a:srgbClr val="000000"/>
                </a:solidFill>
              </a:rPr>
              <a:t>1965 - 1979</a:t>
            </a:r>
          </a:p>
          <a:p>
            <a:pPr algn="ctr">
              <a:defRPr/>
            </a:pPr>
            <a:endParaRPr lang="de-DE" sz="2000" dirty="0">
              <a:solidFill>
                <a:srgbClr val="000000"/>
              </a:solidFill>
            </a:endParaRPr>
          </a:p>
        </p:txBody>
      </p:sp>
      <p:sp>
        <p:nvSpPr>
          <p:cNvPr id="11" name="Rechteck 10"/>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112" charset="0"/>
                <a:ea typeface="ＭＳ Ｐゴシック" pitchFamily="-112" charset="-128"/>
                <a:cs typeface="ＭＳ Ｐゴシック" pitchFamily="-112" charset="-128"/>
              </a:rPr>
              <a:t>Bekannte Vertreter der </a:t>
            </a:r>
            <a:r>
              <a:rPr lang="de-DE" sz="1800" b="1" dirty="0" err="1">
                <a:solidFill>
                  <a:prstClr val="black"/>
                </a:solidFill>
                <a:latin typeface="Arial" pitchFamily="-112" charset="0"/>
                <a:ea typeface="ＭＳ Ｐゴシック" pitchFamily="-112" charset="-128"/>
                <a:cs typeface="ＭＳ Ｐゴシック" pitchFamily="-112" charset="-128"/>
              </a:rPr>
              <a:t>GenX</a:t>
            </a:r>
            <a:endParaRPr lang="de-DE" sz="1800" dirty="0">
              <a:solidFill>
                <a:prstClr val="black"/>
              </a:solidFill>
              <a:latin typeface="Arial" pitchFamily="-112" charset="0"/>
              <a:ea typeface="ＭＳ Ｐゴシック" pitchFamily="-112" charset="-128"/>
              <a:cs typeface="ＭＳ Ｐゴシック" pitchFamily="-112"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dirty="0">
              <a:solidFill>
                <a:prstClr val="black">
                  <a:lumMod val="50000"/>
                  <a:lumOff val="50000"/>
                </a:prstClr>
              </a:solidFill>
            </a:endParaRPr>
          </a:p>
        </p:txBody>
      </p:sp>
      <p:sp>
        <p:nvSpPr>
          <p:cNvPr id="126980"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GenX</a:t>
            </a:r>
            <a:endParaRPr lang="de-DE" sz="2000" b="1" dirty="0">
              <a:solidFill>
                <a:srgbClr val="000000"/>
              </a:solidFill>
            </a:endParaRPr>
          </a:p>
          <a:p>
            <a:pPr algn="ctr">
              <a:defRPr/>
            </a:pPr>
            <a:r>
              <a:rPr lang="de-DE" altLang="de-DE" sz="1600" dirty="0">
                <a:solidFill>
                  <a:srgbClr val="000000"/>
                </a:solidFill>
              </a:rPr>
              <a:t>1965 - 1979</a:t>
            </a:r>
          </a:p>
          <a:p>
            <a:pPr algn="ctr">
              <a:defRPr/>
            </a:pPr>
            <a:endParaRPr lang="de-DE" sz="2000" dirty="0">
              <a:solidFill>
                <a:srgbClr val="000000"/>
              </a:solidFill>
            </a:endParaRPr>
          </a:p>
        </p:txBody>
      </p:sp>
      <p:sp>
        <p:nvSpPr>
          <p:cNvPr id="11" name="Rechteck 10"/>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34" charset="0"/>
              </a:rPr>
              <a:t>Grundlegendes zur </a:t>
            </a:r>
            <a:r>
              <a:rPr lang="de-DE" sz="1800" b="1" dirty="0" err="1">
                <a:solidFill>
                  <a:prstClr val="black"/>
                </a:solidFill>
                <a:latin typeface="Arial" pitchFamily="34" charset="0"/>
              </a:rPr>
              <a:t>GenX</a:t>
            </a:r>
            <a:endParaRPr lang="de-DE" sz="1800" dirty="0">
              <a:solidFill>
                <a:prstClr val="black"/>
              </a:solidFill>
              <a:latin typeface="Arial" pitchFamily="-112" charset="0"/>
              <a:ea typeface="ＭＳ Ｐゴシック" pitchFamily="-112" charset="-128"/>
              <a:cs typeface="ＭＳ Ｐゴシック" pitchFamily="-112" charset="-128"/>
            </a:endParaRPr>
          </a:p>
        </p:txBody>
      </p:sp>
      <p:graphicFrame>
        <p:nvGraphicFramePr>
          <p:cNvPr id="12" name="Group 3"/>
          <p:cNvGraphicFramePr>
            <a:graphicFrameLocks/>
          </p:cNvGraphicFramePr>
          <p:nvPr/>
        </p:nvGraphicFramePr>
        <p:xfrm>
          <a:off x="4857750" y="2640013"/>
          <a:ext cx="5861050" cy="3181380"/>
        </p:xfrm>
        <a:graphic>
          <a:graphicData uri="http://schemas.openxmlformats.org/drawingml/2006/table">
            <a:tbl>
              <a:tblPr/>
              <a:tblGrid>
                <a:gridCol w="1967541">
                  <a:extLst>
                    <a:ext uri="{9D8B030D-6E8A-4147-A177-3AD203B41FA5}">
                      <a16:colId xmlns:a16="http://schemas.microsoft.com/office/drawing/2014/main" val="20000"/>
                    </a:ext>
                  </a:extLst>
                </a:gridCol>
                <a:gridCol w="3893509">
                  <a:extLst>
                    <a:ext uri="{9D8B030D-6E8A-4147-A177-3AD203B41FA5}">
                      <a16:colId xmlns:a16="http://schemas.microsoft.com/office/drawing/2014/main" val="20001"/>
                    </a:ext>
                  </a:extLst>
                </a:gridCol>
              </a:tblGrid>
              <a:tr h="773652">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a:ln>
                            <a:noFill/>
                          </a:ln>
                          <a:solidFill>
                            <a:schemeClr val="tx1"/>
                          </a:solidFill>
                          <a:effectLst/>
                          <a:latin typeface="Arial" pitchFamily="34" charset="0"/>
                          <a:ea typeface="ＭＳ Ｐゴシック" pitchFamily="34" charset="-128"/>
                        </a:rPr>
                        <a:t>Familie und Beruf</a:t>
                      </a:r>
                    </a:p>
                  </a:txBody>
                  <a:tcPr marL="107302" marR="107302" marT="45688" marB="45688"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Privat (trotz Beruf)</a:t>
                      </a:r>
                    </a:p>
                  </a:txBody>
                  <a:tcPr marL="107302" marR="107302" marT="45688" marB="45688"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816790">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a:ln>
                            <a:noFill/>
                          </a:ln>
                          <a:solidFill>
                            <a:srgbClr val="000000"/>
                          </a:solidFill>
                          <a:effectLst/>
                          <a:ea typeface="ＭＳ Ｐゴシック"/>
                        </a:rPr>
                        <a:t>Werte</a:t>
                      </a:r>
                    </a:p>
                  </a:txBody>
                  <a:tcPr marL="107302" marR="107302" marT="45688" marB="45688"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Unabhängigkeit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Individualismus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Sinnsuche</a:t>
                      </a:r>
                    </a:p>
                  </a:txBody>
                  <a:tcPr marL="107302" marR="107302" marT="45688" marB="45688"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072818">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a:ln>
                            <a:noFill/>
                          </a:ln>
                          <a:solidFill>
                            <a:srgbClr val="000000"/>
                          </a:solidFill>
                          <a:effectLst/>
                          <a:ea typeface="ＭＳ Ｐゴシック"/>
                        </a:rPr>
                        <a:t>Merkmale</a:t>
                      </a:r>
                    </a:p>
                  </a:txBody>
                  <a:tcPr marL="107302" marR="107302" marT="45688" marB="45688"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Pragmatisch</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Selbstständig</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Streben nach einer hohen Lebensqualität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Zeit ist wertvoller als Geld</a:t>
                      </a:r>
                    </a:p>
                  </a:txBody>
                  <a:tcPr marL="107302" marR="107302" marT="45688" marB="45688"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18090">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err="1">
                          <a:ln>
                            <a:noFill/>
                          </a:ln>
                          <a:solidFill>
                            <a:srgbClr val="000000"/>
                          </a:solidFill>
                          <a:effectLst/>
                          <a:ea typeface="ＭＳ Ｐゴシック"/>
                        </a:rPr>
                        <a:t>Kommunikations-medium</a:t>
                      </a:r>
                      <a:endParaRPr kumimoji="0" lang="de-DE" sz="1400" b="1" i="0" u="none" strike="noStrike" cap="none" normalizeH="0" baseline="0" dirty="0">
                        <a:ln>
                          <a:noFill/>
                        </a:ln>
                        <a:solidFill>
                          <a:srgbClr val="000000"/>
                        </a:solidFill>
                        <a:effectLst/>
                        <a:ea typeface="ＭＳ Ｐゴシック"/>
                      </a:endParaRPr>
                    </a:p>
                  </a:txBody>
                  <a:tcPr marL="107302" marR="107302" marT="45688" marB="45688"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E-Mail, Mobiltelefon</a:t>
                      </a:r>
                    </a:p>
                  </a:txBody>
                  <a:tcPr marL="107302" marR="107302" marT="45688" marB="45688"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dirty="0">
              <a:solidFill>
                <a:prstClr val="black">
                  <a:lumMod val="50000"/>
                  <a:lumOff val="50000"/>
                </a:prstClr>
              </a:solidFill>
            </a:endParaRPr>
          </a:p>
        </p:txBody>
      </p:sp>
      <p:sp>
        <p:nvSpPr>
          <p:cNvPr id="128004"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GenX</a:t>
            </a:r>
            <a:endParaRPr lang="de-DE" sz="2000" b="1" dirty="0">
              <a:solidFill>
                <a:srgbClr val="000000"/>
              </a:solidFill>
            </a:endParaRPr>
          </a:p>
          <a:p>
            <a:pPr algn="ctr">
              <a:defRPr/>
            </a:pPr>
            <a:r>
              <a:rPr lang="de-DE" altLang="de-DE" sz="1600" dirty="0">
                <a:solidFill>
                  <a:srgbClr val="000000"/>
                </a:solidFill>
              </a:rPr>
              <a:t>1965 - 1979</a:t>
            </a:r>
          </a:p>
          <a:p>
            <a:pPr algn="ctr">
              <a:defRPr/>
            </a:pPr>
            <a:endParaRPr lang="de-DE" sz="2000" dirty="0">
              <a:solidFill>
                <a:srgbClr val="000000"/>
              </a:solidFill>
            </a:endParaRPr>
          </a:p>
        </p:txBody>
      </p:sp>
      <p:sp>
        <p:nvSpPr>
          <p:cNvPr id="11" name="Rechteck 10"/>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34" charset="0"/>
              </a:rPr>
              <a:t>Grundlegendes zur </a:t>
            </a:r>
            <a:r>
              <a:rPr lang="de-DE" sz="1800" b="1" dirty="0" err="1">
                <a:solidFill>
                  <a:prstClr val="black"/>
                </a:solidFill>
                <a:latin typeface="Arial" pitchFamily="34" charset="0"/>
              </a:rPr>
              <a:t>GenX</a:t>
            </a:r>
            <a:endParaRPr lang="de-DE" sz="1800" dirty="0">
              <a:solidFill>
                <a:prstClr val="black"/>
              </a:solidFill>
              <a:latin typeface="Arial" pitchFamily="-112" charset="0"/>
              <a:ea typeface="ＭＳ Ｐゴシック" pitchFamily="-112" charset="-128"/>
              <a:cs typeface="ＭＳ Ｐゴシック" pitchFamily="-112" charset="-128"/>
            </a:endParaRPr>
          </a:p>
        </p:txBody>
      </p:sp>
      <p:sp>
        <p:nvSpPr>
          <p:cNvPr id="13" name="Rechteck 12"/>
          <p:cNvSpPr/>
          <p:nvPr/>
        </p:nvSpPr>
        <p:spPr bwMode="auto">
          <a:xfrm>
            <a:off x="4857750" y="2743200"/>
            <a:ext cx="5861050" cy="3733800"/>
          </a:xfrm>
          <a:prstGeom prst="rect">
            <a:avLst/>
          </a:prstGeom>
          <a:solidFill>
            <a:srgbClr val="034484">
              <a:alpha val="20000"/>
            </a:srgbClr>
          </a:solidFill>
          <a:ln>
            <a:noFill/>
          </a:ln>
          <a:effectLst/>
        </p:spPr>
        <p:txBody>
          <a:bodyPr/>
          <a:lstStyle/>
          <a:p>
            <a:pPr>
              <a:lnSpc>
                <a:spcPct val="150000"/>
              </a:lnSpc>
              <a:defRPr/>
            </a:pPr>
            <a:r>
              <a:rPr lang="de-DE" sz="1600" b="1" dirty="0">
                <a:solidFill>
                  <a:prstClr val="black"/>
                </a:solidFill>
                <a:latin typeface="Arial" pitchFamily="34" charset="0"/>
              </a:rPr>
              <a:t>Grundlegendes zur </a:t>
            </a:r>
            <a:r>
              <a:rPr lang="de-DE" sz="1600" b="1" dirty="0" err="1">
                <a:solidFill>
                  <a:prstClr val="black"/>
                </a:solidFill>
                <a:latin typeface="Arial" pitchFamily="34" charset="0"/>
              </a:rPr>
              <a:t>GenX</a:t>
            </a:r>
            <a:endParaRPr lang="de-DE" sz="1600" b="1" dirty="0">
              <a:solidFill>
                <a:prstClr val="black"/>
              </a:solidFill>
              <a:latin typeface="Arial" pitchFamily="34" charset="0"/>
            </a:endParaRPr>
          </a:p>
          <a:p>
            <a:pPr marL="180975" indent="-180975">
              <a:lnSpc>
                <a:spcPct val="150000"/>
              </a:lnSpc>
              <a:buFont typeface="Arial"/>
              <a:buChar char="•"/>
              <a:defRPr/>
            </a:pPr>
            <a:r>
              <a:rPr lang="de-DE" altLang="de-DE" sz="1600" dirty="0">
                <a:solidFill>
                  <a:prstClr val="black"/>
                </a:solidFill>
                <a:latin typeface="Arial" pitchFamily="34" charset="0"/>
              </a:rPr>
              <a:t>Steigende Arbeitslosenquoten</a:t>
            </a:r>
          </a:p>
          <a:p>
            <a:pPr marL="180975" indent="-180975">
              <a:lnSpc>
                <a:spcPct val="150000"/>
              </a:lnSpc>
              <a:buFont typeface="Arial"/>
              <a:buChar char="•"/>
              <a:defRPr/>
            </a:pPr>
            <a:r>
              <a:rPr lang="de-DE" altLang="de-DE" sz="1600" dirty="0">
                <a:solidFill>
                  <a:prstClr val="black"/>
                </a:solidFill>
                <a:latin typeface="Arial" pitchFamily="34" charset="0"/>
              </a:rPr>
              <a:t>Privatfernsehen, Mobiltelefon, Internet</a:t>
            </a:r>
          </a:p>
          <a:p>
            <a:pPr marL="180975" indent="-180975">
              <a:lnSpc>
                <a:spcPct val="150000"/>
              </a:lnSpc>
              <a:buFont typeface="Arial"/>
              <a:buChar char="•"/>
              <a:defRPr/>
            </a:pPr>
            <a:r>
              <a:rPr lang="de-DE" altLang="de-DE" sz="1600" dirty="0">
                <a:solidFill>
                  <a:prstClr val="black"/>
                </a:solidFill>
                <a:latin typeface="Arial" pitchFamily="34" charset="0"/>
              </a:rPr>
              <a:t>Zunehmende Institutionalisierung des kindlichen Alltags (Kinderkrippe, Hort usw.) und verstärkte Angebote von Freizeitaktivitäten (Musikschulkurse für Kinder)</a:t>
            </a:r>
          </a:p>
          <a:p>
            <a:pPr marL="180975" indent="-180975">
              <a:lnSpc>
                <a:spcPct val="150000"/>
              </a:lnSpc>
              <a:buFont typeface="Arial"/>
              <a:buChar char="•"/>
              <a:defRPr/>
            </a:pPr>
            <a:r>
              <a:rPr lang="de-DE" altLang="de-DE" sz="1600" dirty="0">
                <a:solidFill>
                  <a:prstClr val="black"/>
                </a:solidFill>
                <a:latin typeface="Arial" pitchFamily="34" charset="0"/>
              </a:rPr>
              <a:t>Wachsende Akzeptanz der Erwerbstätigkeit von Müttern</a:t>
            </a:r>
          </a:p>
          <a:p>
            <a:pPr marL="180975" indent="-180975">
              <a:lnSpc>
                <a:spcPct val="150000"/>
              </a:lnSpc>
              <a:buFont typeface="Arial"/>
              <a:buChar char="•"/>
              <a:defRPr/>
            </a:pPr>
            <a:r>
              <a:rPr lang="de-DE" altLang="de-DE" sz="1600" dirty="0">
                <a:solidFill>
                  <a:prstClr val="black"/>
                </a:solidFill>
                <a:latin typeface="Arial" pitchFamily="34" charset="0"/>
              </a:rPr>
              <a:t>Zunehmende Partizipationskultur und Mitarbeiterorientierung in der Arbeitswelt</a:t>
            </a:r>
          </a:p>
          <a:p>
            <a:pPr marL="180975" indent="-180975">
              <a:lnSpc>
                <a:spcPct val="150000"/>
              </a:lnSpc>
              <a:buFont typeface="Arial"/>
              <a:buChar char="•"/>
              <a:defRPr/>
            </a:pPr>
            <a:endParaRPr lang="de-DE" sz="1600" dirty="0">
              <a:solidFill>
                <a:prstClr val="black"/>
              </a:solidFill>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ED90A-46BD-4A02-89AB-8DEDEA687087}"/>
              </a:ext>
            </a:extLst>
          </p:cNvPr>
          <p:cNvSpPr txBox="1">
            <a:spLocks/>
          </p:cNvSpPr>
          <p:nvPr/>
        </p:nvSpPr>
        <p:spPr bwMode="auto">
          <a:xfrm>
            <a:off x="-384720" y="337186"/>
            <a:ext cx="11056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1" fontAlgn="base" hangingPunct="1">
              <a:spcBef>
                <a:spcPct val="0"/>
              </a:spcBef>
              <a:spcAft>
                <a:spcPct val="0"/>
              </a:spcAft>
              <a:defRPr lang="de-DE" sz="4000" u="none" kern="1200">
                <a:solidFill>
                  <a:schemeClr val="accent2"/>
                </a:solidFill>
                <a:latin typeface="+mj-lt"/>
                <a:ea typeface="+mj-ea"/>
                <a:cs typeface="+mj-cs"/>
              </a:defRPr>
            </a:lvl1pPr>
            <a:lvl2pPr algn="l" rtl="0" eaLnBrk="1" fontAlgn="base" hangingPunct="1">
              <a:spcBef>
                <a:spcPct val="0"/>
              </a:spcBef>
              <a:spcAft>
                <a:spcPct val="0"/>
              </a:spcAft>
              <a:defRPr sz="2800">
                <a:solidFill>
                  <a:schemeClr val="accent2"/>
                </a:solidFill>
                <a:latin typeface="Arial" charset="0"/>
              </a:defRPr>
            </a:lvl2pPr>
            <a:lvl3pPr algn="l" rtl="0" eaLnBrk="1" fontAlgn="base" hangingPunct="1">
              <a:spcBef>
                <a:spcPct val="0"/>
              </a:spcBef>
              <a:spcAft>
                <a:spcPct val="0"/>
              </a:spcAft>
              <a:defRPr sz="2800">
                <a:solidFill>
                  <a:schemeClr val="accent2"/>
                </a:solidFill>
                <a:latin typeface="Arial" charset="0"/>
              </a:defRPr>
            </a:lvl3pPr>
            <a:lvl4pPr algn="l" rtl="0" eaLnBrk="1" fontAlgn="base" hangingPunct="1">
              <a:spcBef>
                <a:spcPct val="0"/>
              </a:spcBef>
              <a:spcAft>
                <a:spcPct val="0"/>
              </a:spcAft>
              <a:defRPr sz="2800">
                <a:solidFill>
                  <a:schemeClr val="accent2"/>
                </a:solidFill>
                <a:latin typeface="Arial" charset="0"/>
              </a:defRPr>
            </a:lvl4pPr>
            <a:lvl5pPr algn="l" rtl="0" eaLnBrk="1" fontAlgn="base" hangingPunct="1">
              <a:spcBef>
                <a:spcPct val="0"/>
              </a:spcBef>
              <a:spcAft>
                <a:spcPct val="0"/>
              </a:spcAft>
              <a:defRPr sz="2800">
                <a:solidFill>
                  <a:schemeClr val="accent2"/>
                </a:solidFill>
                <a:latin typeface="Arial" charset="0"/>
              </a:defRPr>
            </a:lvl5pPr>
            <a:lvl6pPr marL="457200" algn="l" rtl="0" eaLnBrk="1" fontAlgn="base" hangingPunct="1">
              <a:spcBef>
                <a:spcPct val="0"/>
              </a:spcBef>
              <a:spcAft>
                <a:spcPct val="0"/>
              </a:spcAft>
              <a:defRPr sz="2800">
                <a:solidFill>
                  <a:schemeClr val="accent2"/>
                </a:solidFill>
                <a:latin typeface="Arial" charset="0"/>
              </a:defRPr>
            </a:lvl6pPr>
            <a:lvl7pPr marL="914400" algn="l" rtl="0" eaLnBrk="1" fontAlgn="base" hangingPunct="1">
              <a:spcBef>
                <a:spcPct val="0"/>
              </a:spcBef>
              <a:spcAft>
                <a:spcPct val="0"/>
              </a:spcAft>
              <a:defRPr sz="2800">
                <a:solidFill>
                  <a:schemeClr val="accent2"/>
                </a:solidFill>
                <a:latin typeface="Arial" charset="0"/>
              </a:defRPr>
            </a:lvl7pPr>
            <a:lvl8pPr marL="1371600" algn="l" rtl="0" eaLnBrk="1" fontAlgn="base" hangingPunct="1">
              <a:spcBef>
                <a:spcPct val="0"/>
              </a:spcBef>
              <a:spcAft>
                <a:spcPct val="0"/>
              </a:spcAft>
              <a:defRPr sz="2800">
                <a:solidFill>
                  <a:schemeClr val="accent2"/>
                </a:solidFill>
                <a:latin typeface="Arial" charset="0"/>
              </a:defRPr>
            </a:lvl8pPr>
            <a:lvl9pPr marL="1828800" algn="l" rtl="0" eaLnBrk="1" fontAlgn="base" hangingPunct="1">
              <a:spcBef>
                <a:spcPct val="0"/>
              </a:spcBef>
              <a:spcAft>
                <a:spcPct val="0"/>
              </a:spcAft>
              <a:defRPr sz="2800">
                <a:solidFill>
                  <a:schemeClr val="accent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4000" b="0" i="0" u="none" strike="noStrike" kern="1200" cap="none" spc="0" normalizeH="0" baseline="0" noProof="0" dirty="0">
                <a:ln>
                  <a:noFill/>
                </a:ln>
                <a:solidFill>
                  <a:srgbClr val="173251"/>
                </a:solidFill>
                <a:effectLst/>
                <a:uLnTx/>
                <a:uFillTx/>
                <a:latin typeface="Arial"/>
                <a:ea typeface="+mj-ea"/>
                <a:cs typeface="+mj-cs"/>
              </a:rPr>
              <a:t>Einflussfaktoren auf die </a:t>
            </a:r>
            <a:r>
              <a:rPr kumimoji="0" lang="de-DE" altLang="de-DE" sz="4000" b="0" i="0" u="none" strike="noStrike" kern="1200" cap="none" spc="0" normalizeH="0" baseline="0" noProof="0" dirty="0" err="1">
                <a:ln>
                  <a:noFill/>
                </a:ln>
                <a:solidFill>
                  <a:srgbClr val="173251"/>
                </a:solidFill>
                <a:effectLst/>
                <a:uLnTx/>
                <a:uFillTx/>
                <a:latin typeface="Arial"/>
                <a:ea typeface="+mj-ea"/>
                <a:cs typeface="+mj-cs"/>
              </a:rPr>
              <a:t>GenY</a:t>
            </a:r>
            <a:r>
              <a:rPr kumimoji="0" lang="de-DE" altLang="de-DE" sz="4000" b="0" i="0" u="none" strike="noStrike" kern="1200" cap="none" spc="0" normalizeH="0" baseline="0" noProof="0" dirty="0">
                <a:ln>
                  <a:noFill/>
                </a:ln>
                <a:solidFill>
                  <a:srgbClr val="173251"/>
                </a:solidFill>
                <a:effectLst/>
                <a:uLnTx/>
                <a:uFillTx/>
                <a:latin typeface="Arial"/>
                <a:ea typeface="+mj-ea"/>
                <a:cs typeface="+mj-cs"/>
              </a:rPr>
              <a:t>/Z</a:t>
            </a:r>
          </a:p>
        </p:txBody>
      </p:sp>
      <p:sp>
        <p:nvSpPr>
          <p:cNvPr id="3" name="Ovale Legende 1">
            <a:extLst>
              <a:ext uri="{FF2B5EF4-FFF2-40B4-BE49-F238E27FC236}">
                <a16:creationId xmlns:a16="http://schemas.microsoft.com/office/drawing/2014/main" id="{88E77FBA-4176-4D92-BB13-9906EBEAA7AF}"/>
              </a:ext>
            </a:extLst>
          </p:cNvPr>
          <p:cNvSpPr/>
          <p:nvPr/>
        </p:nvSpPr>
        <p:spPr>
          <a:xfrm>
            <a:off x="2273516" y="4776237"/>
            <a:ext cx="3052169" cy="1744577"/>
          </a:xfrm>
          <a:prstGeom prst="wedgeEllipseCallout">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Individualisierung und zunehmende Vielfalt der Lebensstile</a:t>
            </a:r>
          </a:p>
        </p:txBody>
      </p:sp>
      <p:sp>
        <p:nvSpPr>
          <p:cNvPr id="4" name="Ovale Legende 16">
            <a:extLst>
              <a:ext uri="{FF2B5EF4-FFF2-40B4-BE49-F238E27FC236}">
                <a16:creationId xmlns:a16="http://schemas.microsoft.com/office/drawing/2014/main" id="{9AAECEF0-35D3-4A59-BD52-EF69CC32DAF8}"/>
              </a:ext>
            </a:extLst>
          </p:cNvPr>
          <p:cNvSpPr/>
          <p:nvPr/>
        </p:nvSpPr>
        <p:spPr>
          <a:xfrm>
            <a:off x="1063296" y="3249482"/>
            <a:ext cx="2736304" cy="1338337"/>
          </a:xfrm>
          <a:prstGeom prst="wedgeEllipseCallout">
            <a:avLst>
              <a:gd name="adj1" fmla="val 20753"/>
              <a:gd name="adj2" fmla="val 64018"/>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Technische Entwicklung</a:t>
            </a:r>
          </a:p>
        </p:txBody>
      </p:sp>
      <p:sp>
        <p:nvSpPr>
          <p:cNvPr id="5" name="Ovale Legende 20">
            <a:extLst>
              <a:ext uri="{FF2B5EF4-FFF2-40B4-BE49-F238E27FC236}">
                <a16:creationId xmlns:a16="http://schemas.microsoft.com/office/drawing/2014/main" id="{3C26D130-FC37-4526-97E0-DA28DE5DA87A}"/>
              </a:ext>
            </a:extLst>
          </p:cNvPr>
          <p:cNvSpPr/>
          <p:nvPr/>
        </p:nvSpPr>
        <p:spPr>
          <a:xfrm>
            <a:off x="911424" y="1255468"/>
            <a:ext cx="2736304" cy="1338337"/>
          </a:xfrm>
          <a:prstGeom prst="wedgeEllipseCallout">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Globalisierung</a:t>
            </a:r>
          </a:p>
        </p:txBody>
      </p:sp>
      <p:sp>
        <p:nvSpPr>
          <p:cNvPr id="6" name="Ovale Legende 21">
            <a:extLst>
              <a:ext uri="{FF2B5EF4-FFF2-40B4-BE49-F238E27FC236}">
                <a16:creationId xmlns:a16="http://schemas.microsoft.com/office/drawing/2014/main" id="{34126364-9510-4EEC-AE59-0122193DA853}"/>
              </a:ext>
            </a:extLst>
          </p:cNvPr>
          <p:cNvSpPr/>
          <p:nvPr/>
        </p:nvSpPr>
        <p:spPr>
          <a:xfrm>
            <a:off x="6079659" y="5111718"/>
            <a:ext cx="2736304" cy="1338337"/>
          </a:xfrm>
          <a:prstGeom prst="wedgeEllipseCallout">
            <a:avLst>
              <a:gd name="adj1" fmla="val 18897"/>
              <a:gd name="adj2" fmla="val 72369"/>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Gesellschaftliche Veränderungen</a:t>
            </a:r>
          </a:p>
        </p:txBody>
      </p:sp>
      <p:sp>
        <p:nvSpPr>
          <p:cNvPr id="7" name="Ovale Legende 24">
            <a:extLst>
              <a:ext uri="{FF2B5EF4-FFF2-40B4-BE49-F238E27FC236}">
                <a16:creationId xmlns:a16="http://schemas.microsoft.com/office/drawing/2014/main" id="{CBA6F543-A391-4E1A-A6A4-89CB9E1581EF}"/>
              </a:ext>
            </a:extLst>
          </p:cNvPr>
          <p:cNvSpPr/>
          <p:nvPr/>
        </p:nvSpPr>
        <p:spPr>
          <a:xfrm>
            <a:off x="4943872" y="3094888"/>
            <a:ext cx="2984360" cy="1681349"/>
          </a:xfrm>
          <a:prstGeom prst="wedgeEllipseCallout">
            <a:avLst>
              <a:gd name="adj1" fmla="val -3130"/>
              <a:gd name="adj2" fmla="val 65521"/>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Entwicklung Wissens- und Innovations-gesellschaft</a:t>
            </a:r>
          </a:p>
        </p:txBody>
      </p:sp>
      <p:sp>
        <p:nvSpPr>
          <p:cNvPr id="8" name="Ovale Legende 25">
            <a:extLst>
              <a:ext uri="{FF2B5EF4-FFF2-40B4-BE49-F238E27FC236}">
                <a16:creationId xmlns:a16="http://schemas.microsoft.com/office/drawing/2014/main" id="{0923FD31-375F-42D5-B30C-C534D8C39A3C}"/>
              </a:ext>
            </a:extLst>
          </p:cNvPr>
          <p:cNvSpPr/>
          <p:nvPr/>
        </p:nvSpPr>
        <p:spPr>
          <a:xfrm>
            <a:off x="4711507" y="1362493"/>
            <a:ext cx="2736304" cy="1338337"/>
          </a:xfrm>
          <a:prstGeom prst="wedgeEllipseCallout">
            <a:avLst>
              <a:gd name="adj1" fmla="val 29664"/>
              <a:gd name="adj2" fmla="val 61741"/>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Beeinflussung durch Peers</a:t>
            </a:r>
          </a:p>
        </p:txBody>
      </p:sp>
      <p:sp>
        <p:nvSpPr>
          <p:cNvPr id="9" name="Ovale Legende 26">
            <a:extLst>
              <a:ext uri="{FF2B5EF4-FFF2-40B4-BE49-F238E27FC236}">
                <a16:creationId xmlns:a16="http://schemas.microsoft.com/office/drawing/2014/main" id="{E1B7686F-5D77-49BE-8339-9D494B367A28}"/>
              </a:ext>
            </a:extLst>
          </p:cNvPr>
          <p:cNvSpPr/>
          <p:nvPr/>
        </p:nvSpPr>
        <p:spPr>
          <a:xfrm>
            <a:off x="8871630" y="4107068"/>
            <a:ext cx="2736304" cy="1338337"/>
          </a:xfrm>
          <a:prstGeom prst="wedgeEllipseCallout">
            <a:avLst>
              <a:gd name="adj1" fmla="val 25580"/>
              <a:gd name="adj2" fmla="val 64777"/>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Wandel der Erziehungsstile und -werte</a:t>
            </a:r>
          </a:p>
        </p:txBody>
      </p:sp>
      <p:sp>
        <p:nvSpPr>
          <p:cNvPr id="10" name="Ovale Legende 27">
            <a:extLst>
              <a:ext uri="{FF2B5EF4-FFF2-40B4-BE49-F238E27FC236}">
                <a16:creationId xmlns:a16="http://schemas.microsoft.com/office/drawing/2014/main" id="{12398023-57A9-4332-9EC9-A00796D17BE3}"/>
              </a:ext>
            </a:extLst>
          </p:cNvPr>
          <p:cNvSpPr/>
          <p:nvPr/>
        </p:nvSpPr>
        <p:spPr>
          <a:xfrm>
            <a:off x="8328248" y="1888016"/>
            <a:ext cx="2870940" cy="1475632"/>
          </a:xfrm>
          <a:prstGeom prst="wedgeEllipseCallout">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a:ea typeface="+mn-ea"/>
                <a:cs typeface="+mn-cs"/>
              </a:rPr>
              <a:t>Alterung und Schrumpfung der Bevölkerung</a:t>
            </a:r>
          </a:p>
        </p:txBody>
      </p:sp>
    </p:spTree>
    <p:extLst>
      <p:ext uri="{BB962C8B-B14F-4D97-AF65-F5344CB8AC3E}">
        <p14:creationId xmlns:p14="http://schemas.microsoft.com/office/powerpoint/2010/main" val="99301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33124"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GenY</a:t>
            </a:r>
            <a:endParaRPr lang="de-DE" sz="2000" b="1" dirty="0">
              <a:solidFill>
                <a:srgbClr val="000000"/>
              </a:solidFill>
            </a:endParaRPr>
          </a:p>
          <a:p>
            <a:pPr algn="ctr">
              <a:defRPr/>
            </a:pPr>
            <a:r>
              <a:rPr lang="de-DE" altLang="de-DE" sz="1600" dirty="0">
                <a:solidFill>
                  <a:srgbClr val="000000"/>
                </a:solidFill>
              </a:rPr>
              <a:t>1980 - 1993</a:t>
            </a:r>
          </a:p>
          <a:p>
            <a:pPr algn="ctr">
              <a:defRPr/>
            </a:pPr>
            <a:endParaRPr lang="de-DE" sz="2000" dirty="0">
              <a:solidFill>
                <a:srgbClr val="000000"/>
              </a:solidFill>
            </a:endParaRPr>
          </a:p>
        </p:txBody>
      </p:sp>
      <p:sp>
        <p:nvSpPr>
          <p:cNvPr id="12" name="Rechteck 11"/>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112" charset="0"/>
                <a:ea typeface="ＭＳ Ｐゴシック" pitchFamily="-112" charset="-128"/>
                <a:cs typeface="ＭＳ Ｐゴシック" pitchFamily="-112" charset="-128"/>
              </a:rPr>
              <a:t>Bekannte Vertreter der </a:t>
            </a:r>
            <a:r>
              <a:rPr lang="de-DE" sz="1800" b="1" dirty="0" err="1">
                <a:solidFill>
                  <a:prstClr val="black"/>
                </a:solidFill>
                <a:latin typeface="Arial" pitchFamily="-112" charset="0"/>
                <a:ea typeface="ＭＳ Ｐゴシック" pitchFamily="-112" charset="-128"/>
                <a:cs typeface="ＭＳ Ｐゴシック" pitchFamily="-112" charset="-128"/>
              </a:rPr>
              <a:t>GenY</a:t>
            </a:r>
            <a:endParaRPr lang="de-DE" sz="1800" dirty="0">
              <a:solidFill>
                <a:prstClr val="black"/>
              </a:solidFill>
              <a:latin typeface="Arial" pitchFamily="-112" charset="0"/>
              <a:ea typeface="ＭＳ Ｐゴシック" pitchFamily="-112" charset="-128"/>
              <a:cs typeface="ＭＳ Ｐゴシック" pitchFamily="-112"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36196"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GenY</a:t>
            </a:r>
            <a:endParaRPr lang="de-DE" sz="2000" b="1" dirty="0">
              <a:solidFill>
                <a:srgbClr val="000000"/>
              </a:solidFill>
            </a:endParaRPr>
          </a:p>
          <a:p>
            <a:pPr algn="ctr">
              <a:defRPr/>
            </a:pPr>
            <a:r>
              <a:rPr lang="de-DE" altLang="de-DE" sz="1600" dirty="0">
                <a:solidFill>
                  <a:srgbClr val="000000"/>
                </a:solidFill>
              </a:rPr>
              <a:t>1980 - 1993</a:t>
            </a:r>
          </a:p>
          <a:p>
            <a:pPr algn="ctr">
              <a:defRPr/>
            </a:pPr>
            <a:endParaRPr lang="de-DE" sz="2000" dirty="0">
              <a:solidFill>
                <a:srgbClr val="000000"/>
              </a:solidFill>
            </a:endParaRPr>
          </a:p>
        </p:txBody>
      </p:sp>
      <p:sp>
        <p:nvSpPr>
          <p:cNvPr id="12" name="Rechteck 11"/>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34" charset="0"/>
              </a:rPr>
              <a:t>Grundlegendes zur </a:t>
            </a:r>
            <a:r>
              <a:rPr lang="de-DE" sz="1800" b="1" dirty="0" err="1">
                <a:solidFill>
                  <a:prstClr val="black"/>
                </a:solidFill>
                <a:latin typeface="Arial" pitchFamily="34" charset="0"/>
              </a:rPr>
              <a:t>GenY</a:t>
            </a:r>
            <a:endParaRPr lang="de-DE" sz="1800" dirty="0">
              <a:solidFill>
                <a:prstClr val="black"/>
              </a:solidFill>
              <a:latin typeface="Arial" pitchFamily="-112" charset="0"/>
              <a:ea typeface="ＭＳ Ｐゴシック" pitchFamily="-112" charset="-128"/>
              <a:cs typeface="ＭＳ Ｐゴシック" pitchFamily="-112" charset="-128"/>
            </a:endParaRPr>
          </a:p>
        </p:txBody>
      </p:sp>
      <p:graphicFrame>
        <p:nvGraphicFramePr>
          <p:cNvPr id="13" name="Group 3"/>
          <p:cNvGraphicFramePr>
            <a:graphicFrameLocks/>
          </p:cNvGraphicFramePr>
          <p:nvPr>
            <p:extLst>
              <p:ext uri="{D42A27DB-BD31-4B8C-83A1-F6EECF244321}">
                <p14:modId xmlns:p14="http://schemas.microsoft.com/office/powerpoint/2010/main" val="1875067044"/>
              </p:ext>
            </p:extLst>
          </p:nvPr>
        </p:nvGraphicFramePr>
        <p:xfrm>
          <a:off x="4857750" y="2662239"/>
          <a:ext cx="5861050" cy="2459037"/>
        </p:xfrm>
        <a:graphic>
          <a:graphicData uri="http://schemas.openxmlformats.org/drawingml/2006/table">
            <a:tbl>
              <a:tblPr/>
              <a:tblGrid>
                <a:gridCol w="1967861">
                  <a:extLst>
                    <a:ext uri="{9D8B030D-6E8A-4147-A177-3AD203B41FA5}">
                      <a16:colId xmlns:a16="http://schemas.microsoft.com/office/drawing/2014/main" val="20000"/>
                    </a:ext>
                  </a:extLst>
                </a:gridCol>
                <a:gridCol w="3893189">
                  <a:extLst>
                    <a:ext uri="{9D8B030D-6E8A-4147-A177-3AD203B41FA5}">
                      <a16:colId xmlns:a16="http://schemas.microsoft.com/office/drawing/2014/main" val="20001"/>
                    </a:ext>
                  </a:extLst>
                </a:gridCol>
              </a:tblGrid>
              <a:tr h="561103">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charset="0"/>
                          <a:ea typeface="ＭＳ Ｐゴシック" pitchFamily="34" charset="-128"/>
                        </a:rPr>
                        <a:t>Familie und Beruf</a:t>
                      </a:r>
                    </a:p>
                  </a:txBody>
                  <a:tcPr marL="107302" marR="107302" marT="45727" marB="45727"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a:ea typeface="ＭＳ Ｐゴシック"/>
                        </a:rPr>
                        <a:t>Vereinbarkeit von Berufs- und Privatleben</a:t>
                      </a:r>
                    </a:p>
                  </a:txBody>
                  <a:tcPr marL="107302" marR="107302" marT="45727" marB="45727"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62282">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charset="0"/>
                          <a:ea typeface="ＭＳ Ｐゴシック" pitchFamily="34" charset="-128"/>
                        </a:rPr>
                        <a:t>Werte</a:t>
                      </a:r>
                    </a:p>
                  </a:txBody>
                  <a:tcPr marL="107302" marR="107302" marT="45727" marB="45727"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  Vernetzung / Teamwork</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  Optimismus</a:t>
                      </a:r>
                    </a:p>
                  </a:txBody>
                  <a:tcPr marL="107302" marR="107302" marT="45727" marB="45727"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17275">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charset="0"/>
                          <a:ea typeface="ＭＳ Ｐゴシック" pitchFamily="34" charset="-128"/>
                        </a:rPr>
                        <a:t>Merkmale</a:t>
                      </a:r>
                    </a:p>
                  </a:txBody>
                  <a:tcPr marL="107302" marR="107302" marT="45727" marB="45727"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  Leben im Hier und Jetzt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  Mit neuen Technologien aufgewachsen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  „24 Stunden online“</a:t>
                      </a:r>
                    </a:p>
                  </a:txBody>
                  <a:tcPr marL="107302" marR="107302" marT="45727" marB="45727"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18377">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a:ea typeface="ＭＳ Ｐゴシック"/>
                        </a:rPr>
                        <a:t>Kommunikations-medium</a:t>
                      </a:r>
                    </a:p>
                  </a:txBody>
                  <a:tcPr marL="107302" marR="107302" marT="45727" marB="45727"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Web 2.0</a:t>
                      </a:r>
                    </a:p>
                  </a:txBody>
                  <a:tcPr marL="107302" marR="107302" marT="45727" marB="45727"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37220"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GenY</a:t>
            </a:r>
            <a:endParaRPr lang="de-DE" sz="2000" b="1" dirty="0">
              <a:solidFill>
                <a:srgbClr val="000000"/>
              </a:solidFill>
            </a:endParaRPr>
          </a:p>
          <a:p>
            <a:pPr algn="ctr">
              <a:defRPr/>
            </a:pPr>
            <a:r>
              <a:rPr lang="de-DE" altLang="de-DE" sz="1600" dirty="0">
                <a:solidFill>
                  <a:srgbClr val="000000"/>
                </a:solidFill>
              </a:rPr>
              <a:t>1980 - 1993</a:t>
            </a:r>
          </a:p>
          <a:p>
            <a:pPr algn="ctr">
              <a:defRPr/>
            </a:pPr>
            <a:endParaRPr lang="de-DE" sz="2000" dirty="0">
              <a:solidFill>
                <a:srgbClr val="000000"/>
              </a:solidFill>
            </a:endParaRPr>
          </a:p>
        </p:txBody>
      </p:sp>
      <p:sp>
        <p:nvSpPr>
          <p:cNvPr id="12" name="Rechteck 11"/>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34" charset="0"/>
              </a:rPr>
              <a:t>Grundlegendes zur </a:t>
            </a:r>
            <a:r>
              <a:rPr lang="de-DE" sz="1800" b="1" dirty="0" err="1">
                <a:solidFill>
                  <a:prstClr val="black"/>
                </a:solidFill>
                <a:latin typeface="Arial" pitchFamily="34" charset="0"/>
              </a:rPr>
              <a:t>GenY</a:t>
            </a:r>
            <a:endParaRPr lang="de-DE" sz="1800" dirty="0">
              <a:solidFill>
                <a:prstClr val="black"/>
              </a:solidFill>
              <a:latin typeface="Arial" pitchFamily="-112" charset="0"/>
              <a:ea typeface="ＭＳ Ｐゴシック" pitchFamily="-112" charset="-128"/>
              <a:cs typeface="ＭＳ Ｐゴシック" pitchFamily="-112" charset="-128"/>
            </a:endParaRPr>
          </a:p>
        </p:txBody>
      </p:sp>
      <p:sp>
        <p:nvSpPr>
          <p:cNvPr id="15" name="Rechteck 14"/>
          <p:cNvSpPr/>
          <p:nvPr/>
        </p:nvSpPr>
        <p:spPr bwMode="auto">
          <a:xfrm>
            <a:off x="4857750" y="2749550"/>
            <a:ext cx="5861050" cy="3879850"/>
          </a:xfrm>
          <a:prstGeom prst="rect">
            <a:avLst/>
          </a:prstGeom>
          <a:solidFill>
            <a:srgbClr val="034484">
              <a:alpha val="20000"/>
            </a:srgbClr>
          </a:solidFill>
          <a:ln>
            <a:noFill/>
          </a:ln>
          <a:effectLst/>
        </p:spPr>
        <p:txBody>
          <a:bodyPr/>
          <a:lstStyle/>
          <a:p>
            <a:pPr marL="180975" indent="-180975">
              <a:lnSpc>
                <a:spcPct val="150000"/>
              </a:lnSpc>
              <a:buFont typeface="Arial"/>
              <a:buChar char="•"/>
              <a:defRPr/>
            </a:pPr>
            <a:r>
              <a:rPr lang="de-DE" altLang="de-DE" sz="1600" dirty="0">
                <a:solidFill>
                  <a:prstClr val="black"/>
                </a:solidFill>
                <a:latin typeface="Arial" pitchFamily="34" charset="0"/>
              </a:rPr>
              <a:t>11. September 2001 verbunden mit Terrorängsten, Reaktorunglück </a:t>
            </a:r>
            <a:r>
              <a:rPr lang="de-DE" altLang="de-DE" sz="1600" dirty="0" err="1">
                <a:solidFill>
                  <a:prstClr val="black"/>
                </a:solidFill>
                <a:latin typeface="Arial" pitchFamily="34" charset="0"/>
              </a:rPr>
              <a:t>Fukushima</a:t>
            </a:r>
            <a:r>
              <a:rPr lang="de-DE" altLang="de-DE" sz="1600" dirty="0">
                <a:solidFill>
                  <a:prstClr val="black"/>
                </a:solidFill>
                <a:latin typeface="Arial" pitchFamily="34" charset="0"/>
              </a:rPr>
              <a:t>, weltweites Kriegsgeschehen</a:t>
            </a:r>
          </a:p>
          <a:p>
            <a:pPr marL="180975" indent="-180975">
              <a:lnSpc>
                <a:spcPct val="150000"/>
              </a:lnSpc>
              <a:buFont typeface="Arial"/>
              <a:buChar char="•"/>
              <a:defRPr/>
            </a:pPr>
            <a:r>
              <a:rPr lang="de-DE" altLang="de-DE" sz="1600" dirty="0">
                <a:solidFill>
                  <a:prstClr val="black"/>
                </a:solidFill>
                <a:latin typeface="Arial" pitchFamily="34" charset="0"/>
              </a:rPr>
              <a:t>Behütete Kindheit</a:t>
            </a:r>
          </a:p>
          <a:p>
            <a:pPr marL="180975" indent="-180975">
              <a:lnSpc>
                <a:spcPct val="150000"/>
              </a:lnSpc>
              <a:buFont typeface="Arial"/>
              <a:buChar char="•"/>
              <a:defRPr/>
            </a:pPr>
            <a:r>
              <a:rPr lang="de-DE" altLang="de-DE" sz="1600" dirty="0">
                <a:solidFill>
                  <a:prstClr val="black"/>
                </a:solidFill>
                <a:latin typeface="Arial" pitchFamily="34" charset="0"/>
              </a:rPr>
              <a:t>Medienrevolution, Informationszeitalter, Virtuelles Leben, </a:t>
            </a:r>
            <a:r>
              <a:rPr lang="de-DE" altLang="de-DE" sz="1600" dirty="0" err="1">
                <a:solidFill>
                  <a:prstClr val="black"/>
                </a:solidFill>
                <a:latin typeface="Arial" pitchFamily="34" charset="0"/>
              </a:rPr>
              <a:t>Smartphones</a:t>
            </a:r>
            <a:r>
              <a:rPr lang="de-DE" altLang="de-DE" sz="1600" dirty="0">
                <a:solidFill>
                  <a:prstClr val="black"/>
                </a:solidFill>
                <a:latin typeface="Arial" pitchFamily="34" charset="0"/>
              </a:rPr>
              <a:t>, Blogs</a:t>
            </a:r>
          </a:p>
          <a:p>
            <a:pPr marL="180975" indent="-180975">
              <a:lnSpc>
                <a:spcPct val="150000"/>
              </a:lnSpc>
              <a:buFont typeface="Arial"/>
              <a:buChar char="•"/>
              <a:defRPr/>
            </a:pPr>
            <a:r>
              <a:rPr lang="de-DE" altLang="de-DE" sz="1600" dirty="0">
                <a:solidFill>
                  <a:prstClr val="black"/>
                </a:solidFill>
                <a:latin typeface="Arial" pitchFamily="34" charset="0"/>
              </a:rPr>
              <a:t>Verringerung der Interaktionserfahrung mit Gleichaltrigen</a:t>
            </a:r>
          </a:p>
          <a:p>
            <a:pPr marL="180975" indent="-180975">
              <a:lnSpc>
                <a:spcPct val="150000"/>
              </a:lnSpc>
              <a:buFont typeface="Arial"/>
              <a:buChar char="•"/>
              <a:defRPr/>
            </a:pPr>
            <a:r>
              <a:rPr lang="de-DE" altLang="de-DE" sz="1600" dirty="0">
                <a:solidFill>
                  <a:prstClr val="black"/>
                </a:solidFill>
                <a:latin typeface="Arial" pitchFamily="34" charset="0"/>
              </a:rPr>
              <a:t>Leben mit dem Netz</a:t>
            </a:r>
          </a:p>
          <a:p>
            <a:pPr marL="180975" indent="-180975">
              <a:lnSpc>
                <a:spcPct val="150000"/>
              </a:lnSpc>
              <a:buFont typeface="Arial"/>
              <a:buChar char="•"/>
              <a:defRPr/>
            </a:pPr>
            <a:r>
              <a:rPr lang="de-DE" altLang="de-DE" sz="1600" dirty="0">
                <a:solidFill>
                  <a:srgbClr val="000000"/>
                </a:solidFill>
              </a:rPr>
              <a:t>Zunahme an Wahlmöglichkeiten in Bezug auf Lebensführung, Freizeitgestaltung, schulische und berufliche Ausbildung</a:t>
            </a:r>
          </a:p>
          <a:p>
            <a:pPr marL="180975" indent="-180975">
              <a:lnSpc>
                <a:spcPct val="150000"/>
              </a:lnSpc>
              <a:buFont typeface="Arial"/>
              <a:buChar char="•"/>
              <a:defRPr/>
            </a:pPr>
            <a:endParaRPr lang="de-DE" altLang="de-DE" sz="1600" dirty="0">
              <a:solidFill>
                <a:prstClr val="black"/>
              </a:solidFill>
              <a:latin typeface="Arial" pitchFamily="34" charset="0"/>
            </a:endParaRPr>
          </a:p>
          <a:p>
            <a:pPr>
              <a:lnSpc>
                <a:spcPct val="150000"/>
              </a:lnSpc>
              <a:defRPr/>
            </a:pPr>
            <a:endParaRPr lang="de-DE" sz="1600" dirty="0">
              <a:solidFill>
                <a:prstClr val="black"/>
              </a:solidFill>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39268"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GenY</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1980 - 1993</a:t>
            </a:r>
          </a:p>
          <a:p>
            <a:pPr algn="ctr">
              <a:defRPr/>
            </a:pPr>
            <a:endParaRPr lang="de-DE" sz="2000" b="1" dirty="0">
              <a:solidFill>
                <a:prstClr val="black">
                  <a:lumMod val="50000"/>
                  <a:lumOff val="50000"/>
                </a:prstClr>
              </a:solidFill>
            </a:endParaRPr>
          </a:p>
        </p:txBody>
      </p:sp>
      <p:sp>
        <p:nvSpPr>
          <p:cNvPr id="13" name="Verbindungsstelle zu einer anderen Seite 12"/>
          <p:cNvSpPr/>
          <p:nvPr/>
        </p:nvSpPr>
        <p:spPr>
          <a:xfrm>
            <a:off x="1390650" y="45720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GenZ</a:t>
            </a:r>
            <a:endParaRPr lang="de-DE" sz="2000" b="1" dirty="0">
              <a:solidFill>
                <a:srgbClr val="000000"/>
              </a:solidFill>
            </a:endParaRPr>
          </a:p>
          <a:p>
            <a:pPr algn="ctr">
              <a:defRPr/>
            </a:pPr>
            <a:r>
              <a:rPr lang="de-DE" altLang="de-DE" sz="1600" dirty="0">
                <a:solidFill>
                  <a:srgbClr val="000000"/>
                </a:solidFill>
              </a:rPr>
              <a:t>1994 - 2010</a:t>
            </a:r>
          </a:p>
          <a:p>
            <a:pPr algn="ctr">
              <a:defRPr/>
            </a:pPr>
            <a:endParaRPr lang="de-DE" sz="2000" dirty="0">
              <a:solidFill>
                <a:srgbClr val="000000"/>
              </a:solidFill>
            </a:endParaRPr>
          </a:p>
        </p:txBody>
      </p:sp>
      <p:sp>
        <p:nvSpPr>
          <p:cNvPr id="12" name="Rechteck 11"/>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112" charset="0"/>
                <a:ea typeface="ＭＳ Ｐゴシック" pitchFamily="-112" charset="-128"/>
                <a:cs typeface="ＭＳ Ｐゴシック" pitchFamily="-112" charset="-128"/>
              </a:rPr>
              <a:t>Bekannte Vertreter der </a:t>
            </a:r>
            <a:r>
              <a:rPr lang="de-DE" sz="1800" b="1" dirty="0" err="1">
                <a:solidFill>
                  <a:prstClr val="black"/>
                </a:solidFill>
                <a:latin typeface="Arial" pitchFamily="-112" charset="0"/>
                <a:ea typeface="ＭＳ Ｐゴシック" pitchFamily="-112" charset="-128"/>
                <a:cs typeface="ＭＳ Ｐゴシック" pitchFamily="-112" charset="-128"/>
              </a:rPr>
              <a:t>GenZ</a:t>
            </a:r>
            <a:endParaRPr lang="de-DE" sz="1800" dirty="0">
              <a:solidFill>
                <a:prstClr val="black"/>
              </a:solidFill>
              <a:latin typeface="Arial" pitchFamily="-112" charset="0"/>
              <a:ea typeface="ＭＳ Ｐゴシック" pitchFamily="-112" charset="-128"/>
              <a:cs typeface="ＭＳ Ｐゴシック" pitchFamily="-112"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B20648B-98B5-4726-92D3-8241BCEF9636}"/>
              </a:ext>
            </a:extLst>
          </p:cNvPr>
          <p:cNvSpPr txBox="1"/>
          <p:nvPr/>
        </p:nvSpPr>
        <p:spPr>
          <a:xfrm>
            <a:off x="695400" y="243512"/>
            <a:ext cx="9001000" cy="6555641"/>
          </a:xfrm>
          <a:prstGeom prst="rect">
            <a:avLst/>
          </a:prstGeom>
          <a:noFill/>
        </p:spPr>
        <p:txBody>
          <a:bodyPr wrap="square">
            <a:spAutoFit/>
          </a:bodyPr>
          <a:lstStyle/>
          <a:p>
            <a:r>
              <a:rPr lang="de-DE" sz="2400" b="1" i="0" dirty="0">
                <a:solidFill>
                  <a:srgbClr val="111111"/>
                </a:solidFill>
                <a:effectLst/>
                <a:latin typeface="TiemposTextWeb"/>
              </a:rPr>
              <a:t>Januar 2021: </a:t>
            </a:r>
            <a:r>
              <a:rPr lang="de-DE" sz="3200" b="1" i="0" dirty="0">
                <a:solidFill>
                  <a:srgbClr val="111111"/>
                </a:solidFill>
                <a:effectLst/>
                <a:latin typeface="LabGrotesque"/>
              </a:rPr>
              <a:t>"Drivers License" von Olivia Rodrigo </a:t>
            </a:r>
          </a:p>
          <a:p>
            <a:r>
              <a:rPr lang="de-DE" sz="3200" b="1" i="0" dirty="0">
                <a:solidFill>
                  <a:srgbClr val="111111"/>
                </a:solidFill>
                <a:effectLst/>
                <a:latin typeface="LabGrotesque"/>
              </a:rPr>
              <a:t>ist </a:t>
            </a:r>
            <a:r>
              <a:rPr lang="de-DE" sz="3200" b="1" i="0" dirty="0" err="1">
                <a:solidFill>
                  <a:srgbClr val="111111"/>
                </a:solidFill>
                <a:effectLst/>
                <a:latin typeface="LabGrotesque"/>
              </a:rPr>
              <a:t>TikToks</a:t>
            </a:r>
            <a:r>
              <a:rPr lang="de-DE" sz="3200" b="1" i="0" dirty="0">
                <a:solidFill>
                  <a:srgbClr val="111111"/>
                </a:solidFill>
                <a:effectLst/>
                <a:latin typeface="LabGrotesque"/>
              </a:rPr>
              <a:t> neueste Besessenheit. Ein spekuliertes Liebesdreieck treibt seine Popularität an.</a:t>
            </a:r>
          </a:p>
          <a:p>
            <a:endParaRPr lang="de-DE" sz="2400" b="1" i="0" dirty="0">
              <a:solidFill>
                <a:srgbClr val="111111"/>
              </a:solidFill>
              <a:effectLst/>
              <a:latin typeface="TiemposTextWeb"/>
            </a:endParaRPr>
          </a:p>
          <a:p>
            <a:endParaRPr lang="de-DE" sz="2400" b="1" dirty="0">
              <a:solidFill>
                <a:srgbClr val="111111"/>
              </a:solidFill>
              <a:latin typeface="TiemposTextWeb"/>
            </a:endParaRPr>
          </a:p>
          <a:p>
            <a:r>
              <a:rPr lang="de-DE" sz="2400" b="1" i="0" dirty="0">
                <a:solidFill>
                  <a:srgbClr val="111111"/>
                </a:solidFill>
                <a:effectLst/>
                <a:latin typeface="TiemposTextWeb"/>
              </a:rPr>
              <a:t>Olivia Rodrigos: Drivers License: Apple Music, Spotifys US- und Global-Charts und iTunes-Charts ist sie die Nummer 1 im . </a:t>
            </a:r>
          </a:p>
          <a:p>
            <a:endParaRPr lang="de-DE" sz="2400" b="1" dirty="0">
              <a:solidFill>
                <a:srgbClr val="111111"/>
              </a:solidFill>
              <a:latin typeface="TiemposTextWeb"/>
            </a:endParaRPr>
          </a:p>
          <a:p>
            <a:r>
              <a:rPr lang="de-DE" sz="2400" b="1" i="0" dirty="0">
                <a:solidFill>
                  <a:srgbClr val="111111"/>
                </a:solidFill>
                <a:effectLst/>
                <a:latin typeface="TiemposTextWeb"/>
              </a:rPr>
              <a:t>High School Musical: Das Musical: Die Serie" ("HSMTMTS")</a:t>
            </a:r>
          </a:p>
          <a:p>
            <a:endParaRPr lang="de-DE" sz="2400" b="1" dirty="0">
              <a:solidFill>
                <a:srgbClr val="111111"/>
              </a:solidFill>
              <a:latin typeface="TiemposTextWeb"/>
            </a:endParaRPr>
          </a:p>
          <a:p>
            <a:endParaRPr lang="de-DE" sz="2400" b="1" dirty="0">
              <a:solidFill>
                <a:srgbClr val="111111"/>
              </a:solidFill>
              <a:latin typeface="TiemposTextWeb"/>
            </a:endParaRPr>
          </a:p>
          <a:p>
            <a:r>
              <a:rPr lang="de-DE" sz="2400" b="1" i="0" dirty="0">
                <a:solidFill>
                  <a:srgbClr val="111111"/>
                </a:solidFill>
                <a:effectLst/>
                <a:latin typeface="LabGrotesque"/>
              </a:rPr>
              <a:t>Die Debütsingle "Drivers License" der Schauspielerin Olivia Rodrigo ist ein Renner, der die Streaming-Charts anführt und auf </a:t>
            </a:r>
            <a:r>
              <a:rPr lang="de-DE" sz="2400" b="1" i="0" dirty="0" err="1">
                <a:solidFill>
                  <a:srgbClr val="111111"/>
                </a:solidFill>
                <a:effectLst/>
                <a:latin typeface="LabGrotesque"/>
              </a:rPr>
              <a:t>TikTok</a:t>
            </a:r>
            <a:r>
              <a:rPr lang="de-DE" sz="2400" b="1" i="0" dirty="0">
                <a:solidFill>
                  <a:srgbClr val="111111"/>
                </a:solidFill>
                <a:effectLst/>
                <a:latin typeface="LabGrotesque"/>
              </a:rPr>
              <a:t> als Hymne der Generation Z explodiert. </a:t>
            </a:r>
          </a:p>
          <a:p>
            <a:endParaRPr lang="de-DE" sz="2400" b="1" i="0" dirty="0">
              <a:solidFill>
                <a:srgbClr val="111111"/>
              </a:solidFill>
              <a:effectLst/>
              <a:latin typeface="LabGrotesque"/>
            </a:endParaRPr>
          </a:p>
          <a:p>
            <a:r>
              <a:rPr lang="de-DE" sz="1800" b="1" dirty="0"/>
              <a:t>https://www.insider.com/drivers-license-olivia-rodrigo-lyrics-joshua-bassett-taylor-swift-tiktok-2021-1</a:t>
            </a:r>
          </a:p>
        </p:txBody>
      </p:sp>
      <p:sp>
        <p:nvSpPr>
          <p:cNvPr id="4" name="Rechteck 3">
            <a:extLst>
              <a:ext uri="{FF2B5EF4-FFF2-40B4-BE49-F238E27FC236}">
                <a16:creationId xmlns:a16="http://schemas.microsoft.com/office/drawing/2014/main" id="{91029FE0-6E4F-444D-B720-31FCC0898B44}"/>
              </a:ext>
            </a:extLst>
          </p:cNvPr>
          <p:cNvSpPr/>
          <p:nvPr/>
        </p:nvSpPr>
        <p:spPr>
          <a:xfrm rot="1388923">
            <a:off x="8376282" y="2136202"/>
            <a:ext cx="3729870" cy="641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@charliedamelio, Königin von </a:t>
            </a:r>
            <a:r>
              <a:rPr lang="de-DE" dirty="0" err="1"/>
              <a:t>tictoc</a:t>
            </a:r>
            <a:r>
              <a:rPr lang="de-DE" dirty="0"/>
              <a:t>, 113,8  </a:t>
            </a:r>
            <a:r>
              <a:rPr lang="de-DE" dirty="0" err="1"/>
              <a:t>Mio</a:t>
            </a:r>
            <a:r>
              <a:rPr lang="de-DE" dirty="0"/>
              <a:t> Follower, Verdienst 2020: 18,2 </a:t>
            </a:r>
            <a:r>
              <a:rPr lang="de-DE" dirty="0" err="1"/>
              <a:t>Mio</a:t>
            </a:r>
            <a:r>
              <a:rPr lang="de-DE" dirty="0"/>
              <a:t> US-Dollar</a:t>
            </a:r>
          </a:p>
        </p:txBody>
      </p:sp>
    </p:spTree>
    <p:extLst>
      <p:ext uri="{BB962C8B-B14F-4D97-AF65-F5344CB8AC3E}">
        <p14:creationId xmlns:p14="http://schemas.microsoft.com/office/powerpoint/2010/main" val="5922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FBC70481-BFE4-4DD7-9E04-62393AB55C71}"/>
              </a:ext>
            </a:extLst>
          </p:cNvPr>
          <p:cNvPicPr>
            <a:picLocks noGrp="1" noChangeAspect="1"/>
          </p:cNvPicPr>
          <p:nvPr>
            <p:ph idx="4294967295"/>
          </p:nvPr>
        </p:nvPicPr>
        <p:blipFill>
          <a:blip r:embed="rId2"/>
          <a:stretch>
            <a:fillRect/>
          </a:stretch>
        </p:blipFill>
        <p:spPr>
          <a:xfrm rot="5400000">
            <a:off x="0" y="1762125"/>
            <a:ext cx="4525963" cy="3394075"/>
          </a:xfrm>
          <a:prstGeom prst="rect">
            <a:avLst/>
          </a:prstGeom>
        </p:spPr>
      </p:pic>
      <p:sp>
        <p:nvSpPr>
          <p:cNvPr id="6" name="Rechteck 5">
            <a:extLst>
              <a:ext uri="{FF2B5EF4-FFF2-40B4-BE49-F238E27FC236}">
                <a16:creationId xmlns:a16="http://schemas.microsoft.com/office/drawing/2014/main" id="{962235F4-FA3F-4017-ABE9-1DC40B9433F9}"/>
              </a:ext>
            </a:extLst>
          </p:cNvPr>
          <p:cNvSpPr/>
          <p:nvPr/>
        </p:nvSpPr>
        <p:spPr>
          <a:xfrm>
            <a:off x="5231904" y="2204864"/>
            <a:ext cx="5472608" cy="2677656"/>
          </a:xfrm>
          <a:prstGeom prst="rect">
            <a:avLst/>
          </a:prstGeom>
        </p:spPr>
        <p:txBody>
          <a:bodyPr wrap="square">
            <a:spAutoFit/>
          </a:bodyPr>
          <a:lstStyle/>
          <a:p>
            <a:r>
              <a:rPr lang="de-DE" b="1" i="1" dirty="0"/>
              <a:t>Nach dem Abi steht ihnen die Welt offen. Warum sind sie so verunsichert?</a:t>
            </a:r>
            <a:br>
              <a:rPr lang="de-DE" dirty="0"/>
            </a:br>
            <a:r>
              <a:rPr lang="de-DE" dirty="0"/>
              <a:t>46 Prozent der Abiturienten haben keinen Plan, was sie nach der Schule machen wollen. Sie können heute aus 19 000 Studiengängen und etlichen Ausbildungen wählen. Doch die unendlichen Möglichkeiten werden als Last empfunden. Der Druck, die richtige Entscheidung zu treffen, ist enorm. Alles muss perfekt sein.</a:t>
            </a:r>
          </a:p>
          <a:p>
            <a:endParaRPr lang="de-DE" dirty="0"/>
          </a:p>
          <a:p>
            <a:r>
              <a:rPr lang="de-DE" dirty="0"/>
              <a:t>Bartholomäus, U. (Raus aus dem </a:t>
            </a:r>
            <a:r>
              <a:rPr lang="de-DE" dirty="0" err="1"/>
              <a:t>Chillmodus</a:t>
            </a:r>
            <a:r>
              <a:rPr lang="de-DE" dirty="0"/>
              <a:t>), Tagesspiegel 17.06.2019.</a:t>
            </a:r>
          </a:p>
          <a:p>
            <a:endParaRPr lang="de-DE" dirty="0"/>
          </a:p>
        </p:txBody>
      </p:sp>
    </p:spTree>
    <p:extLst>
      <p:ext uri="{BB962C8B-B14F-4D97-AF65-F5344CB8AC3E}">
        <p14:creationId xmlns:p14="http://schemas.microsoft.com/office/powerpoint/2010/main" val="233612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32065" y="885829"/>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de-DE" dirty="0"/>
          </a:p>
        </p:txBody>
      </p:sp>
      <p:sp>
        <p:nvSpPr>
          <p:cNvPr id="10243" name="Rectangle 2"/>
          <p:cNvSpPr>
            <a:spLocks noGrp="1" noChangeArrowheads="1"/>
          </p:cNvSpPr>
          <p:nvPr>
            <p:ph type="ctrTitle" idx="4294967295"/>
          </p:nvPr>
        </p:nvSpPr>
        <p:spPr bwMode="auto">
          <a:xfrm>
            <a:off x="1919290" y="450850"/>
            <a:ext cx="568888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0000"/>
          <a:lstStyle/>
          <a:p>
            <a:pPr algn="l" eaLnBrk="1" hangingPunct="1"/>
            <a:r>
              <a:rPr lang="de-DE" sz="1800" b="1" dirty="0">
                <a:solidFill>
                  <a:srgbClr val="004284"/>
                </a:solidFill>
                <a:ea typeface="ＭＳ Ｐゴシック" pitchFamily="34" charset="-128"/>
              </a:rPr>
              <a:t>Generation Z – </a:t>
            </a:r>
            <a:r>
              <a:rPr lang="de-DE" sz="1800" b="1" dirty="0" err="1">
                <a:solidFill>
                  <a:srgbClr val="004284"/>
                </a:solidFill>
                <a:ea typeface="ＭＳ Ｐゴシック" pitchFamily="34" charset="-128"/>
              </a:rPr>
              <a:t>geht`z</a:t>
            </a:r>
            <a:r>
              <a:rPr lang="de-DE" sz="1800" b="1" dirty="0">
                <a:solidFill>
                  <a:srgbClr val="004284"/>
                </a:solidFill>
                <a:ea typeface="ＭＳ Ｐゴシック" pitchFamily="34" charset="-128"/>
              </a:rPr>
              <a:t> noch? </a:t>
            </a:r>
          </a:p>
        </p:txBody>
      </p:sp>
      <p:sp>
        <p:nvSpPr>
          <p:cNvPr id="10244" name="Text Box 5"/>
          <p:cNvSpPr txBox="1">
            <a:spLocks noChangeArrowheads="1"/>
          </p:cNvSpPr>
          <p:nvPr/>
        </p:nvSpPr>
        <p:spPr bwMode="auto">
          <a:xfrm>
            <a:off x="1930400" y="1557343"/>
            <a:ext cx="8267184" cy="212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77800" indent="-177800" algn="just">
              <a:lnSpc>
                <a:spcPts val="2400"/>
              </a:lnSpc>
            </a:pPr>
            <a:r>
              <a:rPr lang="de-DE" sz="1600" b="1" dirty="0">
                <a:solidFill>
                  <a:srgbClr val="003B76"/>
                </a:solidFill>
              </a:rPr>
              <a:t>Agenda</a:t>
            </a:r>
          </a:p>
          <a:p>
            <a:pPr marL="177800" indent="-177800" algn="just">
              <a:lnSpc>
                <a:spcPts val="2400"/>
              </a:lnSpc>
            </a:pPr>
            <a:endParaRPr lang="de-DE" sz="1600" b="1" dirty="0">
              <a:solidFill>
                <a:srgbClr val="003B76"/>
              </a:solidFill>
            </a:endParaRPr>
          </a:p>
          <a:p>
            <a:pPr marL="177800" indent="-177800" algn="just">
              <a:lnSpc>
                <a:spcPts val="2400"/>
              </a:lnSpc>
              <a:buFont typeface="Arial"/>
              <a:buChar char="•"/>
            </a:pPr>
            <a:r>
              <a:rPr lang="de-DE" sz="1500" b="1" dirty="0">
                <a:solidFill>
                  <a:srgbClr val="003B76"/>
                </a:solidFill>
              </a:rPr>
              <a:t>1.  Überblick Generationen</a:t>
            </a:r>
          </a:p>
          <a:p>
            <a:pPr marL="177800" indent="-177800" algn="just">
              <a:lnSpc>
                <a:spcPts val="2400"/>
              </a:lnSpc>
              <a:buFont typeface="Arial"/>
              <a:buChar char="•"/>
            </a:pPr>
            <a:r>
              <a:rPr lang="de-DE" sz="1500" b="1" dirty="0">
                <a:solidFill>
                  <a:srgbClr val="003B76"/>
                </a:solidFill>
              </a:rPr>
              <a:t>2.  Generation Z und deren wesentlichen Merkmale</a:t>
            </a:r>
          </a:p>
          <a:p>
            <a:pPr marL="177800" indent="-177800" algn="just">
              <a:lnSpc>
                <a:spcPts val="2400"/>
              </a:lnSpc>
              <a:buFont typeface="Arial"/>
              <a:buChar char="•"/>
            </a:pPr>
            <a:r>
              <a:rPr lang="de-DE" sz="1500" b="1" dirty="0">
                <a:solidFill>
                  <a:srgbClr val="003B76"/>
                </a:solidFill>
              </a:rPr>
              <a:t>3.  Rekrutierung der Generation Z</a:t>
            </a:r>
          </a:p>
          <a:p>
            <a:pPr marL="177800" indent="-177800" algn="just">
              <a:lnSpc>
                <a:spcPts val="2400"/>
              </a:lnSpc>
              <a:buFont typeface="Arial"/>
              <a:buChar char="•"/>
            </a:pPr>
            <a:r>
              <a:rPr lang="de-DE" sz="1500" b="1" dirty="0">
                <a:solidFill>
                  <a:srgbClr val="003B76"/>
                </a:solidFill>
              </a:rPr>
              <a:t>4.  Aspekte der </a:t>
            </a:r>
            <a:r>
              <a:rPr lang="de-DE" sz="1500" b="1" dirty="0" err="1">
                <a:solidFill>
                  <a:srgbClr val="003B76"/>
                </a:solidFill>
              </a:rPr>
              <a:t>Cultivation</a:t>
            </a:r>
            <a:r>
              <a:rPr lang="de-DE" sz="1500" b="1" dirty="0">
                <a:solidFill>
                  <a:srgbClr val="003B76"/>
                </a:solidFill>
              </a:rPr>
              <a:t> im Hinblick auf die Generation Z</a:t>
            </a:r>
          </a:p>
          <a:p>
            <a:pPr marL="177800" indent="-177800" algn="just">
              <a:lnSpc>
                <a:spcPts val="2400"/>
              </a:lnSpc>
              <a:buFont typeface="Arial"/>
              <a:buChar char="•"/>
            </a:pPr>
            <a:r>
              <a:rPr lang="de-DE" sz="1500" b="1" dirty="0">
                <a:solidFill>
                  <a:srgbClr val="003B76"/>
                </a:solidFill>
              </a:rPr>
              <a:t>5. Aspekte der Führung der Generation Z</a:t>
            </a:r>
          </a:p>
        </p:txBody>
      </p:sp>
      <p:cxnSp>
        <p:nvCxnSpPr>
          <p:cNvPr id="5" name="Gerade Verbindung 4"/>
          <p:cNvCxnSpPr>
            <a:cxnSpLocks/>
          </p:cNvCxnSpPr>
          <p:nvPr/>
        </p:nvCxnSpPr>
        <p:spPr bwMode="auto">
          <a:xfrm>
            <a:off x="1919291" y="2060848"/>
            <a:ext cx="8294288" cy="0"/>
          </a:xfrm>
          <a:prstGeom prst="line">
            <a:avLst/>
          </a:prstGeom>
          <a:solidFill>
            <a:schemeClr val="accent1"/>
          </a:solidFill>
          <a:ln w="9525" cap="flat" cmpd="sng" algn="ctr">
            <a:solidFill>
              <a:srgbClr val="044492"/>
            </a:solidFill>
            <a:prstDash val="solid"/>
            <a:round/>
            <a:headEnd type="none" w="med" len="med"/>
            <a:tailEnd type="none" w="med" len="med"/>
          </a:ln>
          <a:effectLst/>
        </p:spPr>
      </p:cxnSp>
    </p:spTree>
    <p:extLst>
      <p:ext uri="{BB962C8B-B14F-4D97-AF65-F5344CB8AC3E}">
        <p14:creationId xmlns:p14="http://schemas.microsoft.com/office/powerpoint/2010/main" val="202469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73334A5-8694-4A82-AE58-782A5A510584}"/>
              </a:ext>
            </a:extLst>
          </p:cNvPr>
          <p:cNvSpPr txBox="1"/>
          <p:nvPr/>
        </p:nvSpPr>
        <p:spPr>
          <a:xfrm>
            <a:off x="5038882" y="4991766"/>
            <a:ext cx="6094428" cy="1754326"/>
          </a:xfrm>
          <a:prstGeom prst="rect">
            <a:avLst/>
          </a:prstGeom>
          <a:noFill/>
        </p:spPr>
        <p:txBody>
          <a:bodyPr wrap="square">
            <a:spAutoFit/>
          </a:bodyPr>
          <a:lstStyle/>
          <a:p>
            <a:r>
              <a:rPr lang="de-DE" b="0" i="0" dirty="0">
                <a:solidFill>
                  <a:srgbClr val="464E56"/>
                </a:solidFill>
                <a:effectLst/>
                <a:latin typeface="helvetica neue"/>
              </a:rPr>
              <a:t>Ein Meme (ausgesprochen [</a:t>
            </a:r>
            <a:r>
              <a:rPr lang="de-DE" b="0" i="0" dirty="0" err="1">
                <a:solidFill>
                  <a:srgbClr val="464E56"/>
                </a:solidFill>
                <a:effectLst/>
                <a:latin typeface="helvetica neue"/>
              </a:rPr>
              <a:t>miːm</a:t>
            </a:r>
            <a:r>
              <a:rPr lang="de-DE" b="0" i="0" dirty="0">
                <a:solidFill>
                  <a:srgbClr val="464E56"/>
                </a:solidFill>
                <a:effectLst/>
                <a:latin typeface="helvetica neue"/>
              </a:rPr>
              <a:t>], Mehrzahl </a:t>
            </a:r>
            <a:r>
              <a:rPr lang="de-DE" b="0" i="0" dirty="0" err="1">
                <a:solidFill>
                  <a:srgbClr val="464E56"/>
                </a:solidFill>
                <a:effectLst/>
                <a:latin typeface="helvetica neue"/>
              </a:rPr>
              <a:t>Memes</a:t>
            </a:r>
            <a:r>
              <a:rPr lang="de-DE" b="0" i="0" dirty="0">
                <a:solidFill>
                  <a:srgbClr val="464E56"/>
                </a:solidFill>
                <a:effectLst/>
                <a:latin typeface="helvetica neue"/>
              </a:rPr>
              <a:t>) ist ein spezieller, kreativ geschaffener Bewusstseinsinhalt, der sich unter Menschen verbreitet. Meist handelt es sich dabei um einen kleinen Medieninhalt, der über das Internet verbreitet wird, wie ein Bild mit einer kurzen prägnanten Aussage.</a:t>
            </a:r>
            <a:endParaRPr lang="de-DE" dirty="0"/>
          </a:p>
        </p:txBody>
      </p:sp>
    </p:spTree>
    <p:extLst>
      <p:ext uri="{BB962C8B-B14F-4D97-AF65-F5344CB8AC3E}">
        <p14:creationId xmlns:p14="http://schemas.microsoft.com/office/powerpoint/2010/main" val="98638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Inhaltsplatzhalter 2"/>
          <p:cNvSpPr>
            <a:spLocks noGrp="1"/>
          </p:cNvSpPr>
          <p:nvPr>
            <p:ph idx="4294967295"/>
          </p:nvPr>
        </p:nvSpPr>
        <p:spPr>
          <a:xfrm>
            <a:off x="1143000" y="1346201"/>
            <a:ext cx="8915400" cy="3013075"/>
          </a:xfrm>
          <a:prstGeom prst="rect">
            <a:avLst/>
          </a:prstGeom>
        </p:spPr>
        <p:txBody>
          <a:bodyPr/>
          <a:lstStyle/>
          <a:p>
            <a:pPr marL="0" indent="0" eaLnBrk="1" hangingPunct="1"/>
            <a:r>
              <a:rPr lang="de-DE" altLang="de-DE" sz="2400">
                <a:solidFill>
                  <a:srgbClr val="003F82"/>
                </a:solidFill>
              </a:rPr>
              <a:t> Gen Y (Blogger) hat die Einführung neuer Produkte und Geräte wie Laptop, iPod live miterlebt und hat Spaß am Ausprobieren. </a:t>
            </a:r>
          </a:p>
          <a:p>
            <a:pPr marL="0" indent="0" eaLnBrk="1" hangingPunct="1"/>
            <a:endParaRPr lang="de-DE" altLang="de-DE" sz="2400">
              <a:solidFill>
                <a:srgbClr val="003F82"/>
              </a:solidFill>
            </a:endParaRPr>
          </a:p>
          <a:p>
            <a:pPr marL="0" indent="0" eaLnBrk="1" hangingPunct="1"/>
            <a:r>
              <a:rPr lang="de-DE" altLang="de-DE" sz="2400">
                <a:solidFill>
                  <a:srgbClr val="003F82"/>
                </a:solidFill>
              </a:rPr>
              <a:t> Gen Z (Vlogger) kennt diese Geräte von Geburt an und empfinden sie als alltäglich. Sie machen keinen Unterschied zwischen Geräten und wollen einfach nur kommunizieren, sie sind Gewohnheitstiere. </a:t>
            </a:r>
          </a:p>
        </p:txBody>
      </p:sp>
      <p:sp>
        <p:nvSpPr>
          <p:cNvPr id="148485" name="Titel 1"/>
          <p:cNvSpPr>
            <a:spLocks noGrp="1"/>
          </p:cNvSpPr>
          <p:nvPr>
            <p:ph type="title" idx="4294967295"/>
          </p:nvPr>
        </p:nvSpPr>
        <p:spPr>
          <a:xfrm>
            <a:off x="1143000" y="188913"/>
            <a:ext cx="9074150" cy="1143000"/>
          </a:xfrm>
          <a:prstGeom prst="rect">
            <a:avLst/>
          </a:prstGeom>
        </p:spPr>
        <p:txBody>
          <a:bodyPr anchor="t"/>
          <a:lstStyle/>
          <a:p>
            <a:pPr algn="l" eaLnBrk="1" hangingPunct="1"/>
            <a:r>
              <a:rPr lang="de-DE" altLang="de-DE" sz="3600" dirty="0"/>
              <a:t>Generation Z - Return </a:t>
            </a:r>
            <a:r>
              <a:rPr lang="de-DE" altLang="de-DE" sz="3600" dirty="0" err="1"/>
              <a:t>of</a:t>
            </a:r>
            <a:r>
              <a:rPr lang="de-DE" altLang="de-DE" sz="3600" dirty="0"/>
              <a:t> Attention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hteck 1"/>
          <p:cNvSpPr>
            <a:spLocks noChangeArrowheads="1"/>
          </p:cNvSpPr>
          <p:nvPr/>
        </p:nvSpPr>
        <p:spPr bwMode="auto">
          <a:xfrm>
            <a:off x="1804989" y="1443039"/>
            <a:ext cx="88931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de-DE" altLang="de-DE" sz="2400">
                <a:solidFill>
                  <a:srgbClr val="000000"/>
                </a:solidFill>
              </a:rPr>
              <a:t>Jungendforscher Hurrelmann identifiziert ein neues Stärke-Schwäche-Profil für die Arbeitnehmer von morgen. </a:t>
            </a:r>
          </a:p>
          <a:p>
            <a:pPr>
              <a:spcBef>
                <a:spcPct val="0"/>
              </a:spcBef>
              <a:buFontTx/>
              <a:buNone/>
            </a:pPr>
            <a:endParaRPr lang="de-DE" altLang="de-DE" sz="2400">
              <a:solidFill>
                <a:srgbClr val="000000"/>
              </a:solidFill>
            </a:endParaRPr>
          </a:p>
          <a:p>
            <a:pPr>
              <a:spcBef>
                <a:spcPct val="0"/>
              </a:spcBef>
              <a:buFontTx/>
              <a:buNone/>
            </a:pPr>
            <a:r>
              <a:rPr lang="de-DE" altLang="de-DE" sz="2400">
                <a:solidFill>
                  <a:srgbClr val="000000"/>
                </a:solidFill>
              </a:rPr>
              <a:t>„Wir bekommen eine hochsensible junge Generation, die alles blitzschnell aufnimmt und erfasst und enorm multitaskingfähig ist“, sagt er, „dann aber auch nicht mehr so konzentriert ist, sich schnell ablenken lässt und ein kurzes Durchhaltevermögen besitzt.“ </a:t>
            </a:r>
          </a:p>
          <a:p>
            <a:pPr>
              <a:spcBef>
                <a:spcPct val="0"/>
              </a:spcBef>
              <a:buFontTx/>
              <a:buNone/>
            </a:pPr>
            <a:endParaRPr lang="de-DE" altLang="de-DE" sz="2400">
              <a:solidFill>
                <a:srgbClr val="000000"/>
              </a:solidFill>
            </a:endParaRPr>
          </a:p>
          <a:p>
            <a:pPr>
              <a:spcBef>
                <a:spcPct val="0"/>
              </a:spcBef>
              <a:buFontTx/>
              <a:buNone/>
            </a:pPr>
            <a:r>
              <a:rPr lang="de-DE" altLang="de-DE" sz="2400">
                <a:solidFill>
                  <a:srgbClr val="000000"/>
                </a:solidFill>
              </a:rPr>
              <a:t>Darauf müssen sich die Unternehmen schon heute einstellen.</a:t>
            </a:r>
          </a:p>
        </p:txBody>
      </p:sp>
      <p:sp>
        <p:nvSpPr>
          <p:cNvPr id="144387" name="Rechteck 2"/>
          <p:cNvSpPr>
            <a:spLocks noChangeArrowheads="1"/>
          </p:cNvSpPr>
          <p:nvPr/>
        </p:nvSpPr>
        <p:spPr bwMode="auto">
          <a:xfrm>
            <a:off x="1727200" y="6165850"/>
            <a:ext cx="7956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de-DE" altLang="de-DE" sz="1400">
                <a:solidFill>
                  <a:srgbClr val="000000"/>
                </a:solidFill>
              </a:rPr>
              <a:t>https://www.welt.de/wirtschaft/karriere/bildung/article152993066/Was-Generation-Z-vom-Berufsleben-erwartet.html</a:t>
            </a:r>
          </a:p>
        </p:txBody>
      </p:sp>
      <p:sp>
        <p:nvSpPr>
          <p:cNvPr id="144388" name="Titel 3"/>
          <p:cNvSpPr>
            <a:spLocks noGrp="1"/>
          </p:cNvSpPr>
          <p:nvPr>
            <p:ph type="title" idx="4294967295"/>
          </p:nvPr>
        </p:nvSpPr>
        <p:spPr>
          <a:xfrm>
            <a:off x="1143000" y="274638"/>
            <a:ext cx="8915400" cy="1143000"/>
          </a:xfrm>
          <a:prstGeom prst="rect">
            <a:avLst/>
          </a:prstGeom>
        </p:spPr>
        <p:txBody>
          <a:bodyPr/>
          <a:lstStyle/>
          <a:p>
            <a:pPr algn="l" eaLnBrk="1" hangingPunct="1"/>
            <a:r>
              <a:rPr lang="de-DE" altLang="de-DE"/>
              <a:t>GenZ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46436"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GenY</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1980 - 1993</a:t>
            </a:r>
          </a:p>
          <a:p>
            <a:pPr algn="ctr">
              <a:defRPr/>
            </a:pPr>
            <a:endParaRPr lang="de-DE" sz="2000" b="1" dirty="0">
              <a:solidFill>
                <a:prstClr val="black">
                  <a:lumMod val="50000"/>
                  <a:lumOff val="50000"/>
                </a:prstClr>
              </a:solidFill>
            </a:endParaRPr>
          </a:p>
        </p:txBody>
      </p:sp>
      <p:sp>
        <p:nvSpPr>
          <p:cNvPr id="13" name="Verbindungsstelle zu einer anderen Seite 12"/>
          <p:cNvSpPr/>
          <p:nvPr/>
        </p:nvSpPr>
        <p:spPr>
          <a:xfrm>
            <a:off x="1390650" y="45720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GenZ</a:t>
            </a:r>
            <a:endParaRPr lang="de-DE" sz="2000" b="1" dirty="0">
              <a:solidFill>
                <a:srgbClr val="000000"/>
              </a:solidFill>
            </a:endParaRPr>
          </a:p>
          <a:p>
            <a:pPr algn="ctr">
              <a:defRPr/>
            </a:pPr>
            <a:r>
              <a:rPr lang="de-DE" altLang="de-DE" sz="1600" dirty="0">
                <a:solidFill>
                  <a:srgbClr val="000000"/>
                </a:solidFill>
              </a:rPr>
              <a:t>1994 - 2010</a:t>
            </a:r>
          </a:p>
          <a:p>
            <a:pPr algn="ctr">
              <a:defRPr/>
            </a:pPr>
            <a:endParaRPr lang="de-DE" sz="2000" dirty="0">
              <a:solidFill>
                <a:srgbClr val="000000"/>
              </a:solidFill>
            </a:endParaRPr>
          </a:p>
        </p:txBody>
      </p:sp>
      <p:sp>
        <p:nvSpPr>
          <p:cNvPr id="12" name="Rechteck 11"/>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34" charset="0"/>
              </a:rPr>
              <a:t>Grundlegendes zur </a:t>
            </a:r>
            <a:r>
              <a:rPr lang="de-DE" sz="1800" b="1" dirty="0" err="1">
                <a:solidFill>
                  <a:prstClr val="black"/>
                </a:solidFill>
                <a:latin typeface="Arial" pitchFamily="34" charset="0"/>
              </a:rPr>
              <a:t>GenZ</a:t>
            </a:r>
            <a:endParaRPr lang="de-DE" sz="1800" dirty="0">
              <a:solidFill>
                <a:prstClr val="black"/>
              </a:solidFill>
              <a:latin typeface="Arial" pitchFamily="-112" charset="0"/>
              <a:ea typeface="ＭＳ Ｐゴシック" pitchFamily="-112" charset="-128"/>
              <a:cs typeface="ＭＳ Ｐゴシック" pitchFamily="-112" charset="-128"/>
            </a:endParaRPr>
          </a:p>
        </p:txBody>
      </p:sp>
      <p:graphicFrame>
        <p:nvGraphicFramePr>
          <p:cNvPr id="14" name="Group 3"/>
          <p:cNvGraphicFramePr>
            <a:graphicFrameLocks/>
          </p:cNvGraphicFramePr>
          <p:nvPr>
            <p:extLst>
              <p:ext uri="{D42A27DB-BD31-4B8C-83A1-F6EECF244321}">
                <p14:modId xmlns:p14="http://schemas.microsoft.com/office/powerpoint/2010/main" val="1081776318"/>
              </p:ext>
            </p:extLst>
          </p:nvPr>
        </p:nvGraphicFramePr>
        <p:xfrm>
          <a:off x="4857750" y="2667000"/>
          <a:ext cx="5861050" cy="2457450"/>
        </p:xfrm>
        <a:graphic>
          <a:graphicData uri="http://schemas.openxmlformats.org/drawingml/2006/table">
            <a:tbl>
              <a:tblPr/>
              <a:tblGrid>
                <a:gridCol w="1967861">
                  <a:extLst>
                    <a:ext uri="{9D8B030D-6E8A-4147-A177-3AD203B41FA5}">
                      <a16:colId xmlns:a16="http://schemas.microsoft.com/office/drawing/2014/main" val="20000"/>
                    </a:ext>
                  </a:extLst>
                </a:gridCol>
                <a:gridCol w="3893189">
                  <a:extLst>
                    <a:ext uri="{9D8B030D-6E8A-4147-A177-3AD203B41FA5}">
                      <a16:colId xmlns:a16="http://schemas.microsoft.com/office/drawing/2014/main" val="20001"/>
                    </a:ext>
                  </a:extLst>
                </a:gridCol>
              </a:tblGrid>
              <a:tr h="560721">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charset="0"/>
                          <a:ea typeface="ＭＳ Ｐゴシック" pitchFamily="34" charset="-128"/>
                        </a:rPr>
                        <a:t>Familie und Beruf</a:t>
                      </a:r>
                    </a:p>
                  </a:txBody>
                  <a:tcPr marL="107302" marR="107302" marT="45696" marB="45696"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a:ea typeface="ＭＳ Ｐゴシック"/>
                        </a:rPr>
                        <a:t>Privat ( Arbeit muss zum Privatleben passen)</a:t>
                      </a:r>
                    </a:p>
                  </a:txBody>
                  <a:tcPr marL="107302" marR="107302" marT="45696" marB="45696"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61899">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charset="0"/>
                          <a:ea typeface="ＭＳ Ｐゴシック" pitchFamily="34" charset="-128"/>
                        </a:rPr>
                        <a:t>Werte</a:t>
                      </a:r>
                    </a:p>
                  </a:txBody>
                  <a:tcPr marL="107302" marR="107302" marT="45696" marB="45696"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Vernetzung, realistisch, ehrgeizig, schätzen Freundschaften</a:t>
                      </a:r>
                    </a:p>
                  </a:txBody>
                  <a:tcPr marL="107302" marR="107302" marT="45696" marB="45696"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16718">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a:ln>
                            <a:noFill/>
                          </a:ln>
                          <a:solidFill>
                            <a:srgbClr val="004284"/>
                          </a:solidFill>
                          <a:effectLst/>
                          <a:latin typeface="Arial" charset="0"/>
                          <a:ea typeface="ＭＳ Ｐゴシック" pitchFamily="34" charset="-128"/>
                        </a:rPr>
                        <a:t>Merkmale</a:t>
                      </a:r>
                    </a:p>
                  </a:txBody>
                  <a:tcPr marL="107302" marR="107302" marT="45696" marB="45696"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charset="0"/>
                          <a:ea typeface="ＭＳ Ｐゴシック" pitchFamily="34" charset="-128"/>
                        </a:rPr>
                        <a:t>Kollegiale Arbeitsatmosphäre, aber auch Einzelkämpfer, relaxed, multimedia-affin, in Teilen Umweltbewusst</a:t>
                      </a:r>
                    </a:p>
                  </a:txBody>
                  <a:tcPr marL="107302" marR="107302" marT="45696" marB="45696"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18111">
                <a:tc>
                  <a:txBody>
                    <a:bodyPr/>
                    <a:lstStyle>
                      <a:lvl1pPr marL="177800" indent="-177800"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dirty="0" err="1">
                          <a:ln>
                            <a:noFill/>
                          </a:ln>
                          <a:solidFill>
                            <a:srgbClr val="004284"/>
                          </a:solidFill>
                          <a:effectLst/>
                          <a:latin typeface="Arial"/>
                          <a:ea typeface="ＭＳ Ｐゴシック"/>
                        </a:rPr>
                        <a:t>Kommunikations-medium</a:t>
                      </a:r>
                      <a:endParaRPr kumimoji="0" lang="de-DE" altLang="de-DE" sz="1400" b="1" i="0" u="none" strike="noStrike" cap="none" normalizeH="0" baseline="0" dirty="0">
                        <a:ln>
                          <a:noFill/>
                        </a:ln>
                        <a:solidFill>
                          <a:srgbClr val="004284"/>
                        </a:solidFill>
                        <a:effectLst/>
                        <a:latin typeface="Arial"/>
                        <a:ea typeface="ＭＳ Ｐゴシック"/>
                      </a:endParaRPr>
                    </a:p>
                  </a:txBody>
                  <a:tcPr marL="107302" marR="107302" marT="45696" marB="45696" anchor="ctr" horzOverflow="overflow">
                    <a:lnL>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a:ea typeface="ＭＳ Ｐゴシック"/>
                        </a:rPr>
                        <a:t>Soziale Medien (</a:t>
                      </a:r>
                      <a:r>
                        <a:rPr kumimoji="0" lang="de-DE" altLang="de-DE" sz="1400" b="0" i="0" u="none" strike="noStrike" cap="none" normalizeH="0" baseline="0" dirty="0" err="1">
                          <a:ln>
                            <a:noFill/>
                          </a:ln>
                          <a:solidFill>
                            <a:srgbClr val="004284"/>
                          </a:solidFill>
                          <a:effectLst/>
                          <a:latin typeface="Arial"/>
                          <a:ea typeface="ＭＳ Ｐゴシック"/>
                        </a:rPr>
                        <a:t>snap</a:t>
                      </a:r>
                      <a:r>
                        <a:rPr kumimoji="0" lang="de-DE" altLang="de-DE" sz="1400" b="0" i="0" u="none" strike="noStrike" cap="none" normalizeH="0" baseline="0" dirty="0">
                          <a:ln>
                            <a:noFill/>
                          </a:ln>
                          <a:solidFill>
                            <a:srgbClr val="004284"/>
                          </a:solidFill>
                          <a:effectLst/>
                          <a:latin typeface="Arial"/>
                          <a:ea typeface="ＭＳ Ｐゴシック"/>
                        </a:rPr>
                        <a:t>-chat, </a:t>
                      </a:r>
                      <a:r>
                        <a:rPr kumimoji="0" lang="de-DE" altLang="de-DE" sz="1400" b="0" i="0" u="none" strike="noStrike" cap="none" normalizeH="0" baseline="0" dirty="0" err="1">
                          <a:ln>
                            <a:noFill/>
                          </a:ln>
                          <a:solidFill>
                            <a:srgbClr val="004284"/>
                          </a:solidFill>
                          <a:effectLst/>
                          <a:latin typeface="Arial"/>
                          <a:ea typeface="ＭＳ Ｐゴシック"/>
                        </a:rPr>
                        <a:t>tictoc</a:t>
                      </a:r>
                      <a:r>
                        <a:rPr kumimoji="0" lang="de-DE" altLang="de-DE" sz="1400" b="0" i="0" u="none" strike="noStrike" cap="none" normalizeH="0" baseline="0" dirty="0">
                          <a:ln>
                            <a:noFill/>
                          </a:ln>
                          <a:solidFill>
                            <a:srgbClr val="004284"/>
                          </a:solidFill>
                          <a:effectLst/>
                          <a:latin typeface="Arial"/>
                          <a:ea typeface="ＭＳ Ｐゴシック"/>
                        </a:rPr>
                        <a:t>, insb. Video-Content)  </a:t>
                      </a:r>
                    </a:p>
                  </a:txBody>
                  <a:tcPr marL="107302" marR="107302" marT="45696" marB="45696" anchor="ctr" horzOverflow="overflow">
                    <a:lnL w="12700" cap="flat" cmpd="sng" algn="ctr">
                      <a:solidFill>
                        <a:srgbClr val="004284"/>
                      </a:solidFill>
                      <a:prstDash val="solid"/>
                      <a:round/>
                      <a:headEnd type="none" w="med" len="med"/>
                      <a:tailEnd type="none" w="med" len="med"/>
                    </a:lnL>
                    <a:lnR>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6456" name="Textfeld 1"/>
          <p:cNvSpPr txBox="1">
            <a:spLocks noChangeArrowheads="1"/>
          </p:cNvSpPr>
          <p:nvPr/>
        </p:nvSpPr>
        <p:spPr bwMode="auto">
          <a:xfrm>
            <a:off x="5447929" y="5589241"/>
            <a:ext cx="4953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de-DE" altLang="de-DE" sz="2400" dirty="0">
                <a:solidFill>
                  <a:srgbClr val="000000"/>
                </a:solidFill>
              </a:rPr>
              <a:t>Digitalisierung und Binge </a:t>
            </a:r>
            <a:r>
              <a:rPr lang="de-DE" altLang="de-DE" sz="2400" dirty="0" err="1">
                <a:solidFill>
                  <a:srgbClr val="000000"/>
                </a:solidFill>
              </a:rPr>
              <a:t>Watching</a:t>
            </a:r>
            <a:endParaRPr lang="de-DE" altLang="de-DE" sz="24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47460"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GenY</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1980 - 1993</a:t>
            </a:r>
          </a:p>
          <a:p>
            <a:pPr algn="ctr">
              <a:defRPr/>
            </a:pPr>
            <a:endParaRPr lang="de-DE" sz="2000" b="1" dirty="0">
              <a:solidFill>
                <a:prstClr val="black">
                  <a:lumMod val="50000"/>
                  <a:lumOff val="50000"/>
                </a:prstClr>
              </a:solidFill>
            </a:endParaRPr>
          </a:p>
        </p:txBody>
      </p:sp>
      <p:sp>
        <p:nvSpPr>
          <p:cNvPr id="13" name="Verbindungsstelle zu einer anderen Seite 12"/>
          <p:cNvSpPr/>
          <p:nvPr/>
        </p:nvSpPr>
        <p:spPr>
          <a:xfrm>
            <a:off x="1390650" y="45720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GenZ</a:t>
            </a:r>
            <a:endParaRPr lang="de-DE" sz="2000" b="1" dirty="0">
              <a:solidFill>
                <a:srgbClr val="000000"/>
              </a:solidFill>
            </a:endParaRPr>
          </a:p>
          <a:p>
            <a:pPr algn="ctr">
              <a:defRPr/>
            </a:pPr>
            <a:r>
              <a:rPr lang="de-DE" altLang="de-DE" sz="1600" dirty="0">
                <a:solidFill>
                  <a:srgbClr val="000000"/>
                </a:solidFill>
              </a:rPr>
              <a:t>1994 - 2010</a:t>
            </a:r>
          </a:p>
          <a:p>
            <a:pPr algn="ctr">
              <a:defRPr/>
            </a:pPr>
            <a:endParaRPr lang="de-DE" sz="2000" dirty="0">
              <a:solidFill>
                <a:srgbClr val="000000"/>
              </a:solidFill>
            </a:endParaRPr>
          </a:p>
        </p:txBody>
      </p:sp>
      <p:sp>
        <p:nvSpPr>
          <p:cNvPr id="12" name="Rechteck 11"/>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34" charset="0"/>
              </a:rPr>
              <a:t>Grundlegendes zur </a:t>
            </a:r>
            <a:r>
              <a:rPr lang="de-DE" sz="1800" b="1" dirty="0" err="1">
                <a:solidFill>
                  <a:prstClr val="black"/>
                </a:solidFill>
                <a:latin typeface="Arial" pitchFamily="34" charset="0"/>
              </a:rPr>
              <a:t>GenZ</a:t>
            </a:r>
            <a:endParaRPr lang="de-DE" sz="1800" dirty="0">
              <a:solidFill>
                <a:prstClr val="black"/>
              </a:solidFill>
              <a:latin typeface="Arial" pitchFamily="-112" charset="0"/>
              <a:ea typeface="ＭＳ Ｐゴシック" pitchFamily="-112" charset="-128"/>
              <a:cs typeface="ＭＳ Ｐゴシック" pitchFamily="-112" charset="-128"/>
            </a:endParaRPr>
          </a:p>
        </p:txBody>
      </p:sp>
      <p:sp>
        <p:nvSpPr>
          <p:cNvPr id="147465" name="Rechteck 14"/>
          <p:cNvSpPr>
            <a:spLocks noChangeArrowheads="1"/>
          </p:cNvSpPr>
          <p:nvPr/>
        </p:nvSpPr>
        <p:spPr bwMode="auto">
          <a:xfrm>
            <a:off x="4857750" y="2743200"/>
            <a:ext cx="5861050" cy="3733800"/>
          </a:xfrm>
          <a:prstGeom prst="rect">
            <a:avLst/>
          </a:prstGeom>
          <a:solidFill>
            <a:srgbClr val="034484">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nSpc>
                <a:spcPct val="150000"/>
              </a:lnSpc>
              <a:spcBef>
                <a:spcPct val="0"/>
              </a:spcBef>
            </a:pPr>
            <a:r>
              <a:rPr lang="de-DE" altLang="de-DE" sz="1600" dirty="0">
                <a:solidFill>
                  <a:srgbClr val="000000"/>
                </a:solidFill>
              </a:rPr>
              <a:t>„Digital Natives“: in digitaler Welt aufgewachsen, durchgehende Präsenz in sozialen Netzwerken</a:t>
            </a:r>
          </a:p>
          <a:p>
            <a:pPr>
              <a:lnSpc>
                <a:spcPct val="150000"/>
              </a:lnSpc>
              <a:spcBef>
                <a:spcPct val="0"/>
              </a:spcBef>
            </a:pPr>
            <a:r>
              <a:rPr lang="de-DE" altLang="de-DE" sz="1600" dirty="0">
                <a:solidFill>
                  <a:srgbClr val="000000"/>
                </a:solidFill>
              </a:rPr>
              <a:t>Technologieaffinität: in jeden Lebensbereich integriert, integraler Bestandteil für Problemlösung, hoher Anspruch an moderne Ausstattung am Arbeitsplatz </a:t>
            </a:r>
          </a:p>
          <a:p>
            <a:pPr>
              <a:lnSpc>
                <a:spcPct val="150000"/>
              </a:lnSpc>
              <a:spcBef>
                <a:spcPct val="0"/>
              </a:spcBef>
            </a:pPr>
            <a:r>
              <a:rPr lang="de-DE" altLang="de-DE" sz="1600" dirty="0">
                <a:solidFill>
                  <a:srgbClr val="000000"/>
                </a:solidFill>
              </a:rPr>
              <a:t>Einzelkämpfer: ausgeprägtes Selbstbewusstsein, Aufgabe allein anstatt in Teamarbeit erledigen</a:t>
            </a:r>
          </a:p>
          <a:p>
            <a:pPr>
              <a:lnSpc>
                <a:spcPct val="150000"/>
              </a:lnSpc>
              <a:spcBef>
                <a:spcPct val="0"/>
              </a:spcBef>
            </a:pPr>
            <a:r>
              <a:rPr lang="de-DE" altLang="de-DE" sz="1600" dirty="0">
                <a:solidFill>
                  <a:srgbClr val="000000"/>
                </a:solidFill>
              </a:rPr>
              <a:t>Sinnhaftigkeit und Spaß an der Arbeit sind wichtig</a:t>
            </a:r>
          </a:p>
          <a:p>
            <a:pPr>
              <a:lnSpc>
                <a:spcPct val="150000"/>
              </a:lnSpc>
              <a:spcBef>
                <a:spcPct val="0"/>
              </a:spcBef>
            </a:pPr>
            <a:r>
              <a:rPr lang="de-DE" altLang="de-DE" sz="1600" dirty="0">
                <a:solidFill>
                  <a:srgbClr val="000000"/>
                </a:solidFill>
              </a:rPr>
              <a:t>Regelmäßiges Feedback gewünscht</a:t>
            </a:r>
          </a:p>
          <a:p>
            <a:pPr>
              <a:lnSpc>
                <a:spcPct val="150000"/>
              </a:lnSpc>
              <a:spcBef>
                <a:spcPct val="0"/>
              </a:spcBef>
            </a:pPr>
            <a:r>
              <a:rPr lang="de-DE" altLang="de-DE" sz="1600" dirty="0">
                <a:solidFill>
                  <a:srgbClr val="000000"/>
                </a:solidFill>
              </a:rPr>
              <a:t>Leben im Netz, VLOGGER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4">
            <a:extLst>
              <a:ext uri="{FF2B5EF4-FFF2-40B4-BE49-F238E27FC236}">
                <a16:creationId xmlns:a16="http://schemas.microsoft.com/office/drawing/2014/main" id="{4BB73754-774C-4814-9389-4D7A23A0D76B}"/>
              </a:ext>
            </a:extLst>
          </p:cNvPr>
          <p:cNvSpPr>
            <a:spLocks noChangeArrowheads="1"/>
          </p:cNvSpPr>
          <p:nvPr/>
        </p:nvSpPr>
        <p:spPr bwMode="auto">
          <a:xfrm>
            <a:off x="6528024" y="4069479"/>
            <a:ext cx="41764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Arial MT" pitchFamily="64" charset="0"/>
                <a:ea typeface="ＭＳ Ｐゴシック" pitchFamily="34" charset="-128"/>
              </a:rPr>
              <a:t>Bibi mit beiden </a:t>
            </a:r>
            <a:r>
              <a:rPr kumimoji="0" lang="de-DE" altLang="de-DE" sz="1600" b="0" i="0" u="none" strike="noStrike" kern="0" cap="none" spc="0" normalizeH="0" baseline="0" noProof="0" dirty="0" err="1">
                <a:ln>
                  <a:noFill/>
                </a:ln>
                <a:solidFill>
                  <a:srgbClr val="000000"/>
                </a:solidFill>
                <a:effectLst/>
                <a:uLnTx/>
                <a:uFillTx/>
                <a:latin typeface="Arial MT" pitchFamily="64" charset="0"/>
                <a:ea typeface="ＭＳ Ｐゴシック" pitchFamily="34" charset="-128"/>
              </a:rPr>
              <a:t>bilou</a:t>
            </a:r>
            <a:r>
              <a:rPr kumimoji="0" lang="de-DE" altLang="de-DE" sz="1600" b="0" i="0" u="none" strike="noStrike" kern="0" cap="none" spc="0" normalizeH="0" baseline="0" noProof="0" dirty="0">
                <a:ln>
                  <a:noFill/>
                </a:ln>
                <a:solidFill>
                  <a:srgbClr val="000000"/>
                </a:solidFill>
                <a:effectLst/>
                <a:uLnTx/>
                <a:uFillTx/>
                <a:latin typeface="Arial MT" pitchFamily="64" charset="0"/>
                <a:ea typeface="ＭＳ Ｐゴシック" pitchFamily="34" charset="-128"/>
              </a:rPr>
              <a:t> Produkten in der Hand </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1400" b="0" i="0" u="none" strike="noStrike" kern="0" cap="none" spc="0" normalizeH="0" baseline="0" noProof="0" dirty="0">
                <a:ln>
                  <a:noFill/>
                </a:ln>
                <a:solidFill>
                  <a:srgbClr val="000000"/>
                </a:solidFill>
                <a:effectLst/>
                <a:uLnTx/>
                <a:uFillTx/>
                <a:latin typeface="Arial MT" pitchFamily="64" charset="0"/>
                <a:ea typeface="ＭＳ Ｐゴシック" pitchFamily="34" charset="-128"/>
              </a:rPr>
              <a:t>broadmark.de</a:t>
            </a:r>
          </a:p>
        </p:txBody>
      </p:sp>
      <p:sp>
        <p:nvSpPr>
          <p:cNvPr id="4" name="Textfeld 3">
            <a:extLst>
              <a:ext uri="{FF2B5EF4-FFF2-40B4-BE49-F238E27FC236}">
                <a16:creationId xmlns:a16="http://schemas.microsoft.com/office/drawing/2014/main" id="{B7E3784A-ADA2-4F02-834B-2C551F8F4BD0}"/>
              </a:ext>
            </a:extLst>
          </p:cNvPr>
          <p:cNvSpPr txBox="1"/>
          <p:nvPr/>
        </p:nvSpPr>
        <p:spPr>
          <a:xfrm>
            <a:off x="5983242" y="4624066"/>
            <a:ext cx="4273670" cy="523220"/>
          </a:xfrm>
          <a:prstGeom prst="rect">
            <a:avLst/>
          </a:prstGeom>
          <a:noFill/>
        </p:spPr>
        <p:txBody>
          <a:bodyPr wrap="none" rtlCol="0">
            <a:spAutoFit/>
          </a:bodyPr>
          <a:lstStyle/>
          <a:p>
            <a:pPr eaLnBrk="1" fontAlgn="auto" hangingPunct="1">
              <a:spcBef>
                <a:spcPts val="0"/>
              </a:spcBef>
              <a:spcAft>
                <a:spcPts val="0"/>
              </a:spcAft>
            </a:pPr>
            <a:r>
              <a:rPr lang="de-DE" sz="1800" dirty="0">
                <a:solidFill>
                  <a:srgbClr val="173251"/>
                </a:solidFill>
                <a:latin typeface="Arial"/>
                <a:ea typeface="+mn-ea"/>
                <a:hlinkClick r:id="rId2"/>
              </a:rPr>
              <a:t>https://www.starzip.de/wp-content/uploads/2017/01/</a:t>
            </a:r>
            <a:endParaRPr lang="de-DE" sz="1800" dirty="0">
              <a:solidFill>
                <a:srgbClr val="173251"/>
              </a:solidFill>
              <a:latin typeface="Arial"/>
              <a:ea typeface="+mn-ea"/>
            </a:endParaRPr>
          </a:p>
          <a:p>
            <a:pPr eaLnBrk="1" fontAlgn="auto" hangingPunct="1">
              <a:spcBef>
                <a:spcPts val="0"/>
              </a:spcBef>
              <a:spcAft>
                <a:spcPts val="0"/>
              </a:spcAft>
            </a:pPr>
            <a:r>
              <a:rPr lang="de-DE" sz="1800" dirty="0">
                <a:solidFill>
                  <a:srgbClr val="173251"/>
                </a:solidFill>
                <a:latin typeface="Arial"/>
                <a:ea typeface="+mn-ea"/>
              </a:rPr>
              <a:t>bibis-beauty-palace-bilou-balea-696x510.jpg</a:t>
            </a:r>
          </a:p>
        </p:txBody>
      </p:sp>
      <p:sp>
        <p:nvSpPr>
          <p:cNvPr id="5" name="Rectangle 1">
            <a:extLst>
              <a:ext uri="{FF2B5EF4-FFF2-40B4-BE49-F238E27FC236}">
                <a16:creationId xmlns:a16="http://schemas.microsoft.com/office/drawing/2014/main" id="{53FA4318-7832-4A7B-8E40-44A9321F452D}"/>
              </a:ext>
            </a:extLst>
          </p:cNvPr>
          <p:cNvSpPr>
            <a:spLocks noChangeArrowheads="1"/>
          </p:cNvSpPr>
          <p:nvPr/>
        </p:nvSpPr>
        <p:spPr bwMode="auto">
          <a:xfrm>
            <a:off x="983432" y="1844824"/>
            <a:ext cx="4783786" cy="1815882"/>
          </a:xfrm>
          <a:prstGeom prst="rect">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5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 </a:t>
            </a:r>
            <a:r>
              <a:rPr kumimoji="0" lang="de-DE" altLang="de-DE" sz="2800" b="0" i="0" u="none" strike="noStrike" kern="0" cap="none" spc="0" normalizeH="0" baseline="0" noProof="0" dirty="0" err="1">
                <a:ln>
                  <a:noFill/>
                </a:ln>
                <a:solidFill>
                  <a:prstClr val="white"/>
                </a:solidFill>
                <a:effectLst/>
                <a:uLnTx/>
                <a:uFillTx/>
                <a:latin typeface="Arial" pitchFamily="34" charset="0"/>
                <a:ea typeface="ＭＳ Ｐゴシック" pitchFamily="34" charset="-128"/>
                <a:cs typeface="+mn-cs"/>
              </a:rPr>
              <a:t>BibisBeautyPalace</a:t>
            </a:r>
            <a:endParaRPr kumimoji="0" lang="de-DE" altLang="de-DE" sz="2800" b="0" i="0" u="none" strike="noStrike" kern="0" cap="none" spc="0" normalizeH="0" baseline="0" noProof="0" dirty="0">
              <a:ln>
                <a:noFill/>
              </a:ln>
              <a:solidFill>
                <a:prstClr val="white"/>
              </a:solidFill>
              <a:effectLst/>
              <a:uLnTx/>
              <a:uFillTx/>
              <a:latin typeface="Arial" pitchFamily="34" charset="0"/>
              <a:ea typeface="ＭＳ Ｐゴシック" pitchFamily="34"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2800" b="0" i="0" u="none" strike="noStrike" kern="0" cap="none" spc="0" normalizeH="0" baseline="0" noProof="0" dirty="0">
                <a:ln>
                  <a:noFill/>
                </a:ln>
                <a:solidFill>
                  <a:prstClr val="white"/>
                </a:solidFill>
                <a:effectLst/>
                <a:uLnTx/>
                <a:uFillTx/>
                <a:latin typeface="Arial" pitchFamily="34" charset="0"/>
                <a:ea typeface="ＭＳ Ｐゴシック" pitchFamily="34" charset="-128"/>
                <a:cs typeface="+mn-cs"/>
              </a:rPr>
              <a:t>mit 5.800.000  Abonnenten auf YouTube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2800" b="0" i="0" u="none" strike="noStrike" kern="0" cap="none" spc="0" normalizeH="0" baseline="0" noProof="0" dirty="0">
                <a:ln>
                  <a:noFill/>
                </a:ln>
                <a:solidFill>
                  <a:prstClr val="white"/>
                </a:solidFill>
                <a:effectLst/>
                <a:uLnTx/>
                <a:uFillTx/>
                <a:latin typeface="Arial" pitchFamily="34" charset="0"/>
                <a:ea typeface="ＭＳ Ｐゴシック" pitchFamily="34" charset="-128"/>
                <a:cs typeface="+mn-cs"/>
              </a:rPr>
              <a:t>Instagram 7.000.000</a:t>
            </a:r>
            <a:endParaRPr kumimoji="0" lang="de-DE" altLang="de-DE" sz="1800" b="0" i="0" u="none" strike="noStrike" kern="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1847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8A4EDCA-2C9B-47A4-9916-39A70A249D96}"/>
              </a:ext>
            </a:extLst>
          </p:cNvPr>
          <p:cNvSpPr txBox="1"/>
          <p:nvPr/>
        </p:nvSpPr>
        <p:spPr>
          <a:xfrm>
            <a:off x="2059053" y="2693894"/>
            <a:ext cx="3139407" cy="1142620"/>
          </a:xfrm>
          <a:prstGeom prst="rect">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defTabSz="742950">
              <a:defRPr/>
            </a:pPr>
            <a:r>
              <a:rPr lang="de-DE" sz="2275" kern="0" dirty="0">
                <a:solidFill>
                  <a:prstClr val="white"/>
                </a:solidFill>
                <a:latin typeface="Arial"/>
              </a:rPr>
              <a:t>Gronkh mit ca. 4.870.000 Abonnenten</a:t>
            </a:r>
          </a:p>
          <a:p>
            <a:pPr defTabSz="742950">
              <a:defRPr/>
            </a:pPr>
            <a:r>
              <a:rPr lang="de-DE" sz="2275" kern="0" dirty="0" err="1">
                <a:solidFill>
                  <a:prstClr val="white"/>
                </a:solidFill>
                <a:latin typeface="Arial"/>
              </a:rPr>
              <a:t>Let‘s</a:t>
            </a:r>
            <a:r>
              <a:rPr lang="de-DE" sz="2275" kern="0" dirty="0">
                <a:solidFill>
                  <a:prstClr val="white"/>
                </a:solidFill>
                <a:latin typeface="Arial"/>
              </a:rPr>
              <a:t> Play Videos</a:t>
            </a:r>
            <a:r>
              <a:rPr lang="de-DE" sz="1950" kern="0" dirty="0">
                <a:solidFill>
                  <a:prstClr val="white"/>
                </a:solidFill>
                <a:latin typeface="Arial"/>
              </a:rPr>
              <a:t> </a:t>
            </a:r>
          </a:p>
        </p:txBody>
      </p:sp>
      <p:sp>
        <p:nvSpPr>
          <p:cNvPr id="5" name="Rechteck 4">
            <a:extLst>
              <a:ext uri="{FF2B5EF4-FFF2-40B4-BE49-F238E27FC236}">
                <a16:creationId xmlns:a16="http://schemas.microsoft.com/office/drawing/2014/main" id="{3419C005-BB50-4FD6-A731-5240DB4F52E5}"/>
              </a:ext>
            </a:extLst>
          </p:cNvPr>
          <p:cNvSpPr/>
          <p:nvPr/>
        </p:nvSpPr>
        <p:spPr>
          <a:xfrm>
            <a:off x="5569442" y="3819204"/>
            <a:ext cx="4953000" cy="767711"/>
          </a:xfrm>
          <a:prstGeom prst="rect">
            <a:avLst/>
          </a:prstGeom>
        </p:spPr>
        <p:txBody>
          <a:bodyPr>
            <a:spAutoFit/>
          </a:bodyPr>
          <a:lstStyle/>
          <a:p>
            <a:r>
              <a:rPr lang="de-DE" sz="1463" dirty="0">
                <a:solidFill>
                  <a:srgbClr val="030303"/>
                </a:solidFill>
                <a:latin typeface="Roboto"/>
              </a:rPr>
              <a:t>★ ★ ★ KLICK MICH HART, DU SAU! :D ★ ★ ★ Zart im Schmelz und süffig im Abgang. Ungebremster Spieltrieb seit 1896. Tägliche Folgen nonstop seit dem 01.04.2010!</a:t>
            </a:r>
            <a:endParaRPr lang="de-DE" sz="1463" dirty="0">
              <a:solidFill>
                <a:srgbClr val="173251"/>
              </a:solidFill>
              <a:latin typeface="Arial"/>
            </a:endParaRPr>
          </a:p>
        </p:txBody>
      </p:sp>
      <p:sp>
        <p:nvSpPr>
          <p:cNvPr id="6" name="Rechteck 5">
            <a:extLst>
              <a:ext uri="{FF2B5EF4-FFF2-40B4-BE49-F238E27FC236}">
                <a16:creationId xmlns:a16="http://schemas.microsoft.com/office/drawing/2014/main" id="{EBA1D98F-2387-4E88-90BA-7D3C0D1F1593}"/>
              </a:ext>
            </a:extLst>
          </p:cNvPr>
          <p:cNvSpPr/>
          <p:nvPr/>
        </p:nvSpPr>
        <p:spPr>
          <a:xfrm>
            <a:off x="6564054" y="4587219"/>
            <a:ext cx="3382659" cy="267446"/>
          </a:xfrm>
          <a:prstGeom prst="rect">
            <a:avLst/>
          </a:prstGeom>
        </p:spPr>
        <p:txBody>
          <a:bodyPr wrap="square">
            <a:spAutoFit/>
          </a:bodyPr>
          <a:lstStyle/>
          <a:p>
            <a:r>
              <a:rPr lang="de-DE" sz="1138" dirty="0">
                <a:solidFill>
                  <a:srgbClr val="173251"/>
                </a:solidFill>
                <a:latin typeface="Arial"/>
                <a:hlinkClick r:id="rId2"/>
              </a:rPr>
              <a:t>https://www.youtube.com/user/Gronkh/about</a:t>
            </a:r>
            <a:endParaRPr lang="de-DE" sz="1138" dirty="0">
              <a:solidFill>
                <a:srgbClr val="173251"/>
              </a:solidFill>
              <a:latin typeface="Arial"/>
            </a:endParaRPr>
          </a:p>
        </p:txBody>
      </p:sp>
      <p:sp>
        <p:nvSpPr>
          <p:cNvPr id="8" name="Textfeld 7">
            <a:extLst>
              <a:ext uri="{FF2B5EF4-FFF2-40B4-BE49-F238E27FC236}">
                <a16:creationId xmlns:a16="http://schemas.microsoft.com/office/drawing/2014/main" id="{307F3ED3-EB6C-41C0-876F-06DB4760D03C}"/>
              </a:ext>
            </a:extLst>
          </p:cNvPr>
          <p:cNvSpPr txBox="1"/>
          <p:nvPr/>
        </p:nvSpPr>
        <p:spPr>
          <a:xfrm>
            <a:off x="695400" y="5301208"/>
            <a:ext cx="8637916" cy="1200329"/>
          </a:xfrm>
          <a:prstGeom prst="rect">
            <a:avLst/>
          </a:prstGeom>
          <a:noFill/>
        </p:spPr>
        <p:txBody>
          <a:bodyPr wrap="square">
            <a:spAutoFit/>
          </a:bodyPr>
          <a:lstStyle/>
          <a:p>
            <a:r>
              <a:rPr lang="de-DE" b="0" i="0" dirty="0">
                <a:solidFill>
                  <a:srgbClr val="464E56"/>
                </a:solidFill>
                <a:effectLst/>
                <a:latin typeface="helvetica neue"/>
              </a:rPr>
              <a:t>Das meistgespielte Videospiel in der Schweiz war im Jahr 2021 mit Abstand das Fußballspiel FIFA, das von 42,5 Prozent der Gamer gespielt wurde. Dahinter folgten die Spiele der Call </a:t>
            </a:r>
            <a:r>
              <a:rPr lang="de-DE" b="0" i="0" dirty="0" err="1">
                <a:solidFill>
                  <a:srgbClr val="464E56"/>
                </a:solidFill>
                <a:effectLst/>
                <a:latin typeface="helvetica neue"/>
              </a:rPr>
              <a:t>of</a:t>
            </a:r>
            <a:r>
              <a:rPr lang="de-DE" b="0" i="0" dirty="0">
                <a:solidFill>
                  <a:srgbClr val="464E56"/>
                </a:solidFill>
                <a:effectLst/>
                <a:latin typeface="helvetica neue"/>
              </a:rPr>
              <a:t> Duty-Reihe sowie Battlefield V. Das meistgeschaute Videospiel war mit 43,4 Prozent das Survival-Spiel </a:t>
            </a:r>
            <a:r>
              <a:rPr lang="de-DE" b="0" i="0" dirty="0" err="1">
                <a:solidFill>
                  <a:srgbClr val="464E56"/>
                </a:solidFill>
                <a:effectLst/>
                <a:latin typeface="helvetica neue"/>
              </a:rPr>
              <a:t>Among</a:t>
            </a:r>
            <a:r>
              <a:rPr lang="de-DE" b="0" i="0" dirty="0">
                <a:solidFill>
                  <a:srgbClr val="464E56"/>
                </a:solidFill>
                <a:effectLst/>
                <a:latin typeface="helvetica neue"/>
              </a:rPr>
              <a:t> </a:t>
            </a:r>
            <a:r>
              <a:rPr lang="de-DE" b="0" i="0" dirty="0" err="1">
                <a:solidFill>
                  <a:srgbClr val="464E56"/>
                </a:solidFill>
                <a:effectLst/>
                <a:latin typeface="helvetica neue"/>
              </a:rPr>
              <a:t>Us</a:t>
            </a:r>
            <a:r>
              <a:rPr lang="de-DE" b="0" i="0" dirty="0">
                <a:solidFill>
                  <a:srgbClr val="464E56"/>
                </a:solidFill>
                <a:effectLst/>
                <a:latin typeface="helvetica neue"/>
              </a:rPr>
              <a:t>.</a:t>
            </a:r>
            <a:endParaRPr lang="de-DE" dirty="0"/>
          </a:p>
        </p:txBody>
      </p:sp>
    </p:spTree>
    <p:extLst>
      <p:ext uri="{BB962C8B-B14F-4D97-AF65-F5344CB8AC3E}">
        <p14:creationId xmlns:p14="http://schemas.microsoft.com/office/powerpoint/2010/main" val="1975655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C478CF1-BEC2-4C53-A730-7AAE979AB9CA}"/>
              </a:ext>
            </a:extLst>
          </p:cNvPr>
          <p:cNvSpPr txBox="1"/>
          <p:nvPr/>
        </p:nvSpPr>
        <p:spPr>
          <a:xfrm>
            <a:off x="1055440" y="2088138"/>
            <a:ext cx="5544616" cy="2677656"/>
          </a:xfrm>
          <a:prstGeom prst="rect">
            <a:avLst/>
          </a:prstGeom>
          <a:gradFill rotWithShape="1">
            <a:gsLst>
              <a:gs pos="0">
                <a:srgbClr val="173251">
                  <a:shade val="51000"/>
                  <a:satMod val="130000"/>
                </a:srgbClr>
              </a:gs>
              <a:gs pos="80000">
                <a:srgbClr val="173251">
                  <a:shade val="93000"/>
                  <a:satMod val="130000"/>
                </a:srgbClr>
              </a:gs>
              <a:gs pos="100000">
                <a:srgbClr val="173251">
                  <a:shade val="94000"/>
                  <a:satMod val="135000"/>
                </a:srgbClr>
              </a:gs>
            </a:gsLst>
            <a:lin ang="16200000" scaled="0"/>
          </a:gradFill>
          <a:ln w="9525" cap="flat" cmpd="sng" algn="ctr">
            <a:solidFill>
              <a:srgbClr val="173251">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noProof="0" dirty="0" err="1">
                <a:ln>
                  <a:noFill/>
                </a:ln>
                <a:solidFill>
                  <a:prstClr val="white"/>
                </a:solidFill>
                <a:effectLst/>
                <a:uLnTx/>
                <a:uFillTx/>
                <a:latin typeface="Arial"/>
                <a:ea typeface="+mn-ea"/>
                <a:cs typeface="+mn-cs"/>
              </a:rPr>
              <a:t>MontanaBlack</a:t>
            </a:r>
            <a:r>
              <a:rPr kumimoji="0" lang="de-DE" sz="2800" b="0" i="0" u="none" strike="noStrike" kern="0" cap="none" spc="0" normalizeH="0" baseline="0" noProof="0" dirty="0">
                <a:ln>
                  <a:noFill/>
                </a:ln>
                <a:solidFill>
                  <a:prstClr val="white"/>
                </a:solidFill>
                <a:effectLst/>
                <a:uLnTx/>
                <a:uFillTx/>
                <a:latin typeface="Arial"/>
                <a:ea typeface="+mn-ea"/>
                <a:cs typeface="+mn-cs"/>
              </a:rPr>
              <a:t>: Webvideoproduzent und Livestreamer (Call </a:t>
            </a:r>
            <a:r>
              <a:rPr kumimoji="0" lang="de-DE" sz="2800" b="0" i="0" u="none" strike="noStrike" kern="0" cap="none" spc="0" normalizeH="0" baseline="0" noProof="0" dirty="0" err="1">
                <a:ln>
                  <a:noFill/>
                </a:ln>
                <a:solidFill>
                  <a:prstClr val="white"/>
                </a:solidFill>
                <a:effectLst/>
                <a:uLnTx/>
                <a:uFillTx/>
                <a:latin typeface="Arial"/>
                <a:ea typeface="+mn-ea"/>
                <a:cs typeface="+mn-cs"/>
              </a:rPr>
              <a:t>of</a:t>
            </a:r>
            <a:r>
              <a:rPr kumimoji="0" lang="de-DE" sz="2800" b="0" i="0" u="none" strike="noStrike" kern="0" cap="none" spc="0" normalizeH="0" baseline="0" noProof="0" dirty="0">
                <a:ln>
                  <a:noFill/>
                </a:ln>
                <a:solidFill>
                  <a:prstClr val="white"/>
                </a:solidFill>
                <a:effectLst/>
                <a:uLnTx/>
                <a:uFillTx/>
                <a:latin typeface="Arial"/>
                <a:ea typeface="+mn-ea"/>
                <a:cs typeface="+mn-cs"/>
              </a:rPr>
              <a:t> Duty, FIFA, Mario </a:t>
            </a:r>
            <a:r>
              <a:rPr kumimoji="0" lang="de-DE" sz="2800" b="0" i="0" u="none" strike="noStrike" kern="0" cap="none" spc="0" normalizeH="0" baseline="0" noProof="0" dirty="0" err="1">
                <a:ln>
                  <a:noFill/>
                </a:ln>
                <a:solidFill>
                  <a:prstClr val="white"/>
                </a:solidFill>
                <a:effectLst/>
                <a:uLnTx/>
                <a:uFillTx/>
                <a:latin typeface="Arial"/>
                <a:ea typeface="+mn-ea"/>
                <a:cs typeface="+mn-cs"/>
              </a:rPr>
              <a:t>Kart</a:t>
            </a:r>
            <a:r>
              <a:rPr kumimoji="0" lang="de-DE" sz="2800" b="0" i="0" u="none" strike="noStrike" kern="0" cap="none" spc="0" normalizeH="0" baseline="0" noProof="0" dirty="0">
                <a:ln>
                  <a:noFill/>
                </a:ln>
                <a:solidFill>
                  <a:prstClr val="white"/>
                </a:solidFill>
                <a:effectLst/>
                <a:uLnTx/>
                <a:uFillTx/>
                <a:latin typeface="Arial"/>
                <a:ea typeface="+mn-ea"/>
                <a:cs typeface="+mn-cs"/>
              </a:rPr>
              <a:t> und </a:t>
            </a:r>
            <a:r>
              <a:rPr kumimoji="0" lang="de-DE" sz="2800" b="0" i="0" u="none" strike="noStrike" kern="0" cap="none" spc="0" normalizeH="0" baseline="0" noProof="0" dirty="0" err="1">
                <a:ln>
                  <a:noFill/>
                </a:ln>
                <a:solidFill>
                  <a:prstClr val="white"/>
                </a:solidFill>
                <a:effectLst/>
                <a:uLnTx/>
                <a:uFillTx/>
                <a:latin typeface="Arial"/>
                <a:ea typeface="+mn-ea"/>
                <a:cs typeface="+mn-cs"/>
              </a:rPr>
              <a:t>Fortnite</a:t>
            </a:r>
            <a:r>
              <a:rPr kumimoji="0" lang="de-DE" sz="2800" b="0" i="0" u="none" strike="noStrike" kern="0" cap="none" spc="0" normalizeH="0" baseline="0" noProof="0" dirty="0">
                <a:ln>
                  <a:noFill/>
                </a:ln>
                <a:solidFill>
                  <a:prstClr val="white"/>
                </a:solidFill>
                <a:effectLst/>
                <a:uLnTx/>
                <a:uFillTx/>
                <a:latin typeface="Arial"/>
                <a:ea typeface="+mn-ea"/>
                <a:cs typeface="+mn-cs"/>
              </a:rPr>
              <a:t>, 1 Kanal: 2,3 Mio. Abonnenten, 2 Kanal: 2,0 Mio. Abonnenten</a:t>
            </a:r>
          </a:p>
        </p:txBody>
      </p:sp>
      <p:sp>
        <p:nvSpPr>
          <p:cNvPr id="4" name="Rechteck 3">
            <a:extLst>
              <a:ext uri="{FF2B5EF4-FFF2-40B4-BE49-F238E27FC236}">
                <a16:creationId xmlns:a16="http://schemas.microsoft.com/office/drawing/2014/main" id="{07368B90-3185-47D4-BD1E-D5860D527202}"/>
              </a:ext>
            </a:extLst>
          </p:cNvPr>
          <p:cNvSpPr/>
          <p:nvPr/>
        </p:nvSpPr>
        <p:spPr>
          <a:xfrm>
            <a:off x="7176120" y="5085184"/>
            <a:ext cx="4519186" cy="369332"/>
          </a:xfrm>
          <a:prstGeom prst="rect">
            <a:avLst/>
          </a:prstGeom>
        </p:spPr>
        <p:txBody>
          <a:bodyPr wrap="none">
            <a:spAutoFit/>
          </a:bodyPr>
          <a:lstStyle/>
          <a:p>
            <a:pPr eaLnBrk="1" fontAlgn="auto" hangingPunct="1">
              <a:spcBef>
                <a:spcPts val="0"/>
              </a:spcBef>
              <a:spcAft>
                <a:spcPts val="0"/>
              </a:spcAft>
            </a:pPr>
            <a:r>
              <a:rPr lang="de-DE" sz="1800" dirty="0">
                <a:solidFill>
                  <a:srgbClr val="173251"/>
                </a:solidFill>
                <a:latin typeface="Arial"/>
                <a:ea typeface="+mn-ea"/>
                <a:hlinkClick r:id="rId2"/>
              </a:rPr>
              <a:t>https://de.wikipedia.org/wiki/MontanaBlack</a:t>
            </a:r>
            <a:endParaRPr lang="de-DE" sz="1800" dirty="0">
              <a:solidFill>
                <a:srgbClr val="173251"/>
              </a:solidFill>
              <a:latin typeface="Arial"/>
              <a:ea typeface="+mn-ea"/>
            </a:endParaRPr>
          </a:p>
        </p:txBody>
      </p:sp>
    </p:spTree>
    <p:extLst>
      <p:ext uri="{BB962C8B-B14F-4D97-AF65-F5344CB8AC3E}">
        <p14:creationId xmlns:p14="http://schemas.microsoft.com/office/powerpoint/2010/main" val="486001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el 1"/>
          <p:cNvSpPr>
            <a:spLocks noGrp="1"/>
          </p:cNvSpPr>
          <p:nvPr>
            <p:ph type="title"/>
          </p:nvPr>
        </p:nvSpPr>
        <p:spPr bwMode="auto">
          <a:xfrm>
            <a:off x="1558925" y="333375"/>
            <a:ext cx="684053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GenZ - Merkmale</a:t>
            </a:r>
          </a:p>
        </p:txBody>
      </p:sp>
      <p:sp>
        <p:nvSpPr>
          <p:cNvPr id="156675" name="Inhaltsplatzhalter 2"/>
          <p:cNvSpPr>
            <a:spLocks noGrp="1"/>
          </p:cNvSpPr>
          <p:nvPr>
            <p:ph idx="1"/>
          </p:nvPr>
        </p:nvSpPr>
        <p:spPr bwMode="auto">
          <a:xfrm>
            <a:off x="1558925" y="1628775"/>
            <a:ext cx="8915400" cy="280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400"/>
              <a:t>Generation Z sucht keine langfristige Bindung weder zu Unternehmen noch zu anderen Gruppierungen, abgesehen möglicherweise von der Familie</a:t>
            </a:r>
          </a:p>
          <a:p>
            <a:r>
              <a:rPr lang="de-DE" altLang="de-DE" sz="2400"/>
              <a:t>Für sie ist das Leben eine Ansammlung aus unterschiedlichen Lebensabschnittspartnerschaften aus unterschiedlichen Bereichen</a:t>
            </a:r>
          </a:p>
        </p:txBody>
      </p:sp>
      <p:sp>
        <p:nvSpPr>
          <p:cNvPr id="4" name="Pfeil nach rechts 3"/>
          <p:cNvSpPr/>
          <p:nvPr/>
        </p:nvSpPr>
        <p:spPr>
          <a:xfrm>
            <a:off x="2276476" y="3833814"/>
            <a:ext cx="7229475" cy="302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de-DE" sz="2800" dirty="0">
                <a:solidFill>
                  <a:srgbClr val="000000"/>
                </a:solidFill>
              </a:rPr>
              <a:t>Bindungslosigkeit mit der  kontinuierlicher Suche nach Andockmöglichkeiten (Flatterhaftigkeit)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a:solidFill>
                  <a:prstClr val="black">
                    <a:lumMod val="50000"/>
                    <a:lumOff val="50000"/>
                  </a:prstClr>
                </a:solidFill>
              </a:rPr>
              <a:t>Baby </a:t>
            </a:r>
            <a:r>
              <a:rPr lang="de-DE" sz="2000" b="1" dirty="0" err="1">
                <a:solidFill>
                  <a:prstClr val="black">
                    <a:lumMod val="50000"/>
                    <a:lumOff val="50000"/>
                  </a:prstClr>
                </a:solidFill>
              </a:rPr>
              <a:t>Boomer</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Ca. 1950 - 1964</a:t>
            </a:r>
          </a:p>
          <a:p>
            <a:pPr algn="ctr">
              <a:defRPr/>
            </a:pPr>
            <a:endParaRPr lang="de-DE" sz="2000" b="1" dirty="0">
              <a:solidFill>
                <a:prstClr val="black">
                  <a:lumMod val="50000"/>
                  <a:lumOff val="50000"/>
                </a:prstClr>
              </a:solidFill>
            </a:endParaRPr>
          </a:p>
        </p:txBody>
      </p:sp>
      <p:sp>
        <p:nvSpPr>
          <p:cNvPr id="158724"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0" name="Verbindungsstelle zu einer anderen Seite 9"/>
          <p:cNvSpPr/>
          <p:nvPr/>
        </p:nvSpPr>
        <p:spPr>
          <a:xfrm>
            <a:off x="1390650" y="25908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GenX</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1965 - 1979</a:t>
            </a:r>
          </a:p>
          <a:p>
            <a:pPr algn="ctr">
              <a:defRPr/>
            </a:pPr>
            <a:endParaRPr lang="de-DE" sz="2000" b="1" dirty="0">
              <a:solidFill>
                <a:prstClr val="black">
                  <a:lumMod val="50000"/>
                  <a:lumOff val="50000"/>
                </a:prstClr>
              </a:solidFill>
            </a:endParaRPr>
          </a:p>
        </p:txBody>
      </p:sp>
      <p:sp>
        <p:nvSpPr>
          <p:cNvPr id="11" name="Verbindungsstelle zu einer anderen Seite 10"/>
          <p:cNvSpPr/>
          <p:nvPr/>
        </p:nvSpPr>
        <p:spPr>
          <a:xfrm>
            <a:off x="1390650" y="35814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GenY</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1980 - 1993</a:t>
            </a:r>
          </a:p>
          <a:p>
            <a:pPr algn="ctr">
              <a:defRPr/>
            </a:pPr>
            <a:endParaRPr lang="de-DE" sz="2000" b="1" dirty="0">
              <a:solidFill>
                <a:prstClr val="black">
                  <a:lumMod val="50000"/>
                  <a:lumOff val="50000"/>
                </a:prstClr>
              </a:solidFill>
            </a:endParaRPr>
          </a:p>
        </p:txBody>
      </p:sp>
      <p:sp>
        <p:nvSpPr>
          <p:cNvPr id="13" name="Verbindungsstelle zu einer anderen Seite 12"/>
          <p:cNvSpPr/>
          <p:nvPr/>
        </p:nvSpPr>
        <p:spPr>
          <a:xfrm>
            <a:off x="1390650" y="4572000"/>
            <a:ext cx="2641600" cy="914400"/>
          </a:xfrm>
          <a:prstGeom prst="flowChartOffpage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prstClr val="black">
                  <a:lumMod val="50000"/>
                  <a:lumOff val="50000"/>
                </a:prstClr>
              </a:solidFill>
            </a:endParaRPr>
          </a:p>
          <a:p>
            <a:pPr algn="ctr">
              <a:defRPr/>
            </a:pPr>
            <a:r>
              <a:rPr lang="de-DE" sz="2000" b="1" dirty="0" err="1">
                <a:solidFill>
                  <a:prstClr val="black">
                    <a:lumMod val="50000"/>
                    <a:lumOff val="50000"/>
                  </a:prstClr>
                </a:solidFill>
              </a:rPr>
              <a:t>GenZ</a:t>
            </a:r>
            <a:endParaRPr lang="de-DE" sz="2000" b="1" dirty="0">
              <a:solidFill>
                <a:prstClr val="black">
                  <a:lumMod val="50000"/>
                  <a:lumOff val="50000"/>
                </a:prstClr>
              </a:solidFill>
            </a:endParaRPr>
          </a:p>
          <a:p>
            <a:pPr algn="ctr">
              <a:defRPr/>
            </a:pPr>
            <a:r>
              <a:rPr lang="de-DE" altLang="de-DE" sz="1600" dirty="0">
                <a:solidFill>
                  <a:prstClr val="black">
                    <a:lumMod val="50000"/>
                    <a:lumOff val="50000"/>
                  </a:prstClr>
                </a:solidFill>
              </a:rPr>
              <a:t>1994 - 2010</a:t>
            </a:r>
          </a:p>
          <a:p>
            <a:pPr algn="ctr">
              <a:defRPr/>
            </a:pPr>
            <a:endParaRPr lang="de-DE" sz="2000" b="1" dirty="0">
              <a:solidFill>
                <a:prstClr val="black">
                  <a:lumMod val="50000"/>
                  <a:lumOff val="50000"/>
                </a:prstClr>
              </a:solidFill>
            </a:endParaRPr>
          </a:p>
        </p:txBody>
      </p:sp>
      <p:sp>
        <p:nvSpPr>
          <p:cNvPr id="12" name="Verbindungsstelle zu einer anderen Seite 11"/>
          <p:cNvSpPr/>
          <p:nvPr/>
        </p:nvSpPr>
        <p:spPr>
          <a:xfrm>
            <a:off x="1390650" y="55626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err="1">
                <a:solidFill>
                  <a:srgbClr val="000000"/>
                </a:solidFill>
              </a:rPr>
              <a:t>GenAlpha</a:t>
            </a:r>
            <a:endParaRPr lang="de-DE" sz="2000" b="1" dirty="0">
              <a:solidFill>
                <a:srgbClr val="000000"/>
              </a:solidFill>
            </a:endParaRPr>
          </a:p>
          <a:p>
            <a:pPr algn="ctr">
              <a:defRPr/>
            </a:pPr>
            <a:r>
              <a:rPr lang="de-DE" altLang="de-DE" sz="1600" dirty="0">
                <a:solidFill>
                  <a:srgbClr val="000000"/>
                </a:solidFill>
              </a:rPr>
              <a:t>2011 - heute</a:t>
            </a:r>
          </a:p>
          <a:p>
            <a:pPr algn="ctr">
              <a:defRPr/>
            </a:pPr>
            <a:endParaRPr lang="de-DE" sz="2000" dirty="0">
              <a:solidFill>
                <a:srgbClr val="000000"/>
              </a:solidFill>
            </a:endParaRPr>
          </a:p>
        </p:txBody>
      </p:sp>
      <p:sp>
        <p:nvSpPr>
          <p:cNvPr id="14" name="Rechteck 13"/>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112" charset="0"/>
                <a:ea typeface="ＭＳ Ｐゴシック" pitchFamily="-112" charset="-128"/>
                <a:cs typeface="ＭＳ Ｐゴシック" pitchFamily="-112" charset="-128"/>
              </a:rPr>
              <a:t>Bekannte Vertreter der </a:t>
            </a:r>
            <a:r>
              <a:rPr lang="de-DE" sz="1800" b="1" dirty="0" err="1">
                <a:solidFill>
                  <a:prstClr val="black"/>
                </a:solidFill>
                <a:latin typeface="Arial" pitchFamily="-112" charset="0"/>
                <a:ea typeface="ＭＳ Ｐゴシック" pitchFamily="-112" charset="-128"/>
                <a:cs typeface="ＭＳ Ｐゴシック" pitchFamily="-112" charset="-128"/>
              </a:rPr>
              <a:t>GenAlpha</a:t>
            </a:r>
            <a:endParaRPr lang="de-DE" sz="1800" dirty="0">
              <a:solidFill>
                <a:prstClr val="black"/>
              </a:solidFill>
              <a:latin typeface="Arial" pitchFamily="-112" charset="0"/>
              <a:ea typeface="ＭＳ Ｐゴシック" pitchFamily="-112" charset="-128"/>
              <a:cs typeface="ＭＳ Ｐゴシック" pitchFamily="-112"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D7E08-0045-4C1F-A041-C38FC179B3AC}"/>
              </a:ext>
            </a:extLst>
          </p:cNvPr>
          <p:cNvSpPr>
            <a:spLocks noGrp="1"/>
          </p:cNvSpPr>
          <p:nvPr>
            <p:ph type="ctrTitle"/>
          </p:nvPr>
        </p:nvSpPr>
        <p:spPr>
          <a:xfrm>
            <a:off x="1703512" y="980728"/>
            <a:ext cx="8424936" cy="5256584"/>
          </a:xfrm>
        </p:spPr>
        <p:txBody>
          <a:bodyPr>
            <a:normAutofit fontScale="90000"/>
          </a:bodyPr>
          <a:lstStyle/>
          <a:p>
            <a:r>
              <a:rPr lang="de-DE" sz="4800" dirty="0"/>
              <a:t>Die Intelligenz einer Gruppe hängt weniger von der Intelligenz der einzelnen Mitglieder, ab als von deren sozialer Sensibilität und wie sehr sie sich zuhören und einbeziehen.</a:t>
            </a:r>
            <a:br>
              <a:rPr lang="de-DE" sz="4800" dirty="0"/>
            </a:br>
            <a:r>
              <a:rPr lang="de-DE" sz="4800" dirty="0"/>
              <a:t>(</a:t>
            </a:r>
            <a:r>
              <a:rPr lang="de-DE" sz="4800" dirty="0" err="1"/>
              <a:t>Wollney</a:t>
            </a:r>
            <a:r>
              <a:rPr lang="de-DE" sz="4800" dirty="0"/>
              <a:t> 2010)</a:t>
            </a:r>
          </a:p>
        </p:txBody>
      </p:sp>
    </p:spTree>
    <p:extLst>
      <p:ext uri="{BB962C8B-B14F-4D97-AF65-F5344CB8AC3E}">
        <p14:creationId xmlns:p14="http://schemas.microsoft.com/office/powerpoint/2010/main" val="3044040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el 1"/>
          <p:cNvSpPr>
            <a:spLocks noGrp="1"/>
          </p:cNvSpPr>
          <p:nvPr>
            <p:ph type="title" idx="4294967295"/>
          </p:nvPr>
        </p:nvSpPr>
        <p:spPr bwMode="auto">
          <a:xfrm>
            <a:off x="0" y="1277938"/>
            <a:ext cx="68405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de-DE" altLang="de-DE" sz="2400" b="1">
                <a:solidFill>
                  <a:srgbClr val="014284"/>
                </a:solidFill>
              </a:rPr>
              <a:t>Generation Z</a:t>
            </a:r>
          </a:p>
        </p:txBody>
      </p:sp>
      <p:sp>
        <p:nvSpPr>
          <p:cNvPr id="156675" name="Inhaltsplatzhalter 2"/>
          <p:cNvSpPr>
            <a:spLocks noGrp="1"/>
          </p:cNvSpPr>
          <p:nvPr>
            <p:ph idx="4294967295"/>
          </p:nvPr>
        </p:nvSpPr>
        <p:spPr bwMode="auto">
          <a:xfrm>
            <a:off x="767408" y="2276872"/>
            <a:ext cx="10488488" cy="3529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tabLst>
                <a:tab pos="177800" algn="l"/>
              </a:tabLst>
            </a:pPr>
            <a:r>
              <a:rPr lang="de-DE" altLang="de-DE" sz="2000" dirty="0">
                <a:solidFill>
                  <a:srgbClr val="003F82"/>
                </a:solidFill>
              </a:rPr>
              <a:t> Post-</a:t>
            </a:r>
            <a:r>
              <a:rPr lang="de-DE" altLang="de-DE" sz="2000" dirty="0" err="1">
                <a:solidFill>
                  <a:srgbClr val="003F82"/>
                </a:solidFill>
              </a:rPr>
              <a:t>Millenials</a:t>
            </a:r>
            <a:r>
              <a:rPr lang="de-DE" altLang="de-DE" sz="2000" dirty="0">
                <a:solidFill>
                  <a:srgbClr val="003F82"/>
                </a:solidFill>
              </a:rPr>
              <a:t> gefallen sich als Rebellen, die den Status-Quo verändern  möchten.</a:t>
            </a:r>
          </a:p>
          <a:p>
            <a:pPr marL="0" indent="0">
              <a:tabLst>
                <a:tab pos="177800" algn="l"/>
              </a:tabLst>
            </a:pPr>
            <a:endParaRPr lang="de-DE" altLang="de-DE" sz="2000" dirty="0">
              <a:solidFill>
                <a:srgbClr val="003F82"/>
              </a:solidFill>
            </a:endParaRPr>
          </a:p>
          <a:p>
            <a:pPr marL="0" indent="0">
              <a:tabLst>
                <a:tab pos="177800" algn="l"/>
              </a:tabLst>
            </a:pPr>
            <a:r>
              <a:rPr lang="de-DE" altLang="de-DE" sz="2000" dirty="0">
                <a:solidFill>
                  <a:srgbClr val="003F82"/>
                </a:solidFill>
              </a:rPr>
              <a:t> Sie wollen Aufmerksamkeit für das was sie tun, denken und sagen.</a:t>
            </a:r>
          </a:p>
          <a:p>
            <a:pPr marL="0" indent="0">
              <a:tabLst>
                <a:tab pos="177800" algn="l"/>
              </a:tabLst>
            </a:pPr>
            <a:endParaRPr lang="de-DE" altLang="de-DE" sz="2000" dirty="0">
              <a:solidFill>
                <a:srgbClr val="003F82"/>
              </a:solidFill>
            </a:endParaRPr>
          </a:p>
          <a:p>
            <a:pPr marL="0" indent="0">
              <a:tabLst>
                <a:tab pos="177800" algn="l"/>
              </a:tabLst>
            </a:pPr>
            <a:r>
              <a:rPr lang="de-DE" altLang="de-DE" sz="2000" dirty="0">
                <a:solidFill>
                  <a:srgbClr val="003F82"/>
                </a:solidFill>
              </a:rPr>
              <a:t> Sie streben ein hohes Maß an Unabhängigkeit an und einfache Wechselmöglichkeiten.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0004E541-C34E-41DF-8204-9CD6A9F4EA78}"/>
              </a:ext>
            </a:extLst>
          </p:cNvPr>
          <p:cNvGraphicFramePr>
            <a:graphicFrameLocks noGrp="1"/>
          </p:cNvGraphicFramePr>
          <p:nvPr/>
        </p:nvGraphicFramePr>
        <p:xfrm>
          <a:off x="1557339" y="1404939"/>
          <a:ext cx="8612187" cy="5121275"/>
        </p:xfrm>
        <a:graphic>
          <a:graphicData uri="http://schemas.openxmlformats.org/drawingml/2006/table">
            <a:tbl>
              <a:tblPr/>
              <a:tblGrid>
                <a:gridCol w="2022473">
                  <a:extLst>
                    <a:ext uri="{9D8B030D-6E8A-4147-A177-3AD203B41FA5}">
                      <a16:colId xmlns:a16="http://schemas.microsoft.com/office/drawing/2014/main" val="20000"/>
                    </a:ext>
                  </a:extLst>
                </a:gridCol>
                <a:gridCol w="1952928">
                  <a:extLst>
                    <a:ext uri="{9D8B030D-6E8A-4147-A177-3AD203B41FA5}">
                      <a16:colId xmlns:a16="http://schemas.microsoft.com/office/drawing/2014/main" val="20001"/>
                    </a:ext>
                  </a:extLst>
                </a:gridCol>
                <a:gridCol w="2404259">
                  <a:extLst>
                    <a:ext uri="{9D8B030D-6E8A-4147-A177-3AD203B41FA5}">
                      <a16:colId xmlns:a16="http://schemas.microsoft.com/office/drawing/2014/main" val="20002"/>
                    </a:ext>
                  </a:extLst>
                </a:gridCol>
                <a:gridCol w="2232527">
                  <a:extLst>
                    <a:ext uri="{9D8B030D-6E8A-4147-A177-3AD203B41FA5}">
                      <a16:colId xmlns:a16="http://schemas.microsoft.com/office/drawing/2014/main" val="20003"/>
                    </a:ext>
                  </a:extLst>
                </a:gridCol>
              </a:tblGrid>
              <a:tr h="365787">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Arial" pitchFamily="34" charset="0"/>
                          <a:ea typeface="ＭＳ Ｐゴシック" pitchFamily="34" charset="-128"/>
                        </a:rPr>
                        <a:t>Baby-</a:t>
                      </a:r>
                      <a:r>
                        <a:rPr kumimoji="0" lang="de-DE" altLang="de-DE" sz="1800" b="1" i="0" u="none" strike="noStrike" cap="none" normalizeH="0" baseline="0" dirty="0" err="1">
                          <a:ln>
                            <a:noFill/>
                          </a:ln>
                          <a:solidFill>
                            <a:srgbClr val="FFFFFF"/>
                          </a:solidFill>
                          <a:effectLst/>
                          <a:latin typeface="Arial" pitchFamily="34" charset="0"/>
                          <a:ea typeface="ＭＳ Ｐゴシック" pitchFamily="34" charset="-128"/>
                        </a:rPr>
                        <a:t>Boomer</a:t>
                      </a:r>
                      <a:endParaRPr kumimoji="0" lang="de-DE" altLang="de-DE" sz="1800" b="1" i="0" u="none" strike="noStrike" cap="none" normalizeH="0" baseline="0" dirty="0">
                        <a:ln>
                          <a:noFill/>
                        </a:ln>
                        <a:solidFill>
                          <a:srgbClr val="FFFFFF"/>
                        </a:solidFill>
                        <a:effectLst/>
                        <a:latin typeface="Arial" pitchFamily="34" charset="0"/>
                        <a:ea typeface="ＭＳ Ｐゴシック" pitchFamily="34" charset="-128"/>
                      </a:endParaRP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FFFFFF"/>
                          </a:solidFill>
                          <a:effectLst/>
                          <a:latin typeface="Arial" pitchFamily="34" charset="0"/>
                          <a:ea typeface="ＭＳ Ｐゴシック" pitchFamily="34" charset="-128"/>
                        </a:rPr>
                        <a:t>GenX</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FFFFFF"/>
                          </a:solidFill>
                          <a:effectLst/>
                          <a:latin typeface="Arial" pitchFamily="34" charset="0"/>
                          <a:ea typeface="ＭＳ Ｐゴシック" pitchFamily="34" charset="-128"/>
                        </a:rPr>
                        <a:t>GenY</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FFFFFF"/>
                          </a:solidFill>
                          <a:effectLst/>
                          <a:latin typeface="Arial" pitchFamily="34" charset="0"/>
                          <a:ea typeface="ＭＳ Ｐゴシック" pitchFamily="34" charset="-128"/>
                        </a:rPr>
                        <a:t>GenZ</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98564">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a:ln>
                            <a:noFill/>
                          </a:ln>
                          <a:solidFill>
                            <a:srgbClr val="004284"/>
                          </a:solidFill>
                          <a:effectLst/>
                          <a:latin typeface="Arial" pitchFamily="34" charset="0"/>
                          <a:ea typeface="ＭＳ Ｐゴシック" pitchFamily="34" charset="-128"/>
                        </a:rPr>
                        <a:t>Leben um zu arbeiten</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 hoher Stellenwert der Arbeit</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Beruf</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a:ln>
                            <a:noFill/>
                          </a:ln>
                          <a:solidFill>
                            <a:srgbClr val="004284"/>
                          </a:solidFill>
                          <a:effectLst/>
                          <a:latin typeface="Arial" pitchFamily="34" charset="0"/>
                          <a:ea typeface="ＭＳ Ｐゴシック" pitchFamily="34" charset="-128"/>
                        </a:rPr>
                        <a:t>Arbeiten um zu leben</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 Work-Life-Balance</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Privat (trotz Beruf)</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1" i="0" u="none" strike="noStrike" cap="none" normalizeH="0" baseline="0">
                          <a:ln>
                            <a:noFill/>
                          </a:ln>
                          <a:solidFill>
                            <a:srgbClr val="004284"/>
                          </a:solidFill>
                          <a:effectLst/>
                          <a:latin typeface="Arial" pitchFamily="34" charset="0"/>
                          <a:ea typeface="ＭＳ Ｐゴシック" pitchFamily="34" charset="-128"/>
                        </a:rPr>
                        <a:t>Arbeiten um zu lebe</a:t>
                      </a: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n</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 keine kategorische Trennung  von</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 Arbeits- und Lebenszeit</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Vereinbarkeit Berufs- und Privatleben</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4284"/>
                          </a:solidFill>
                          <a:effectLst/>
                          <a:latin typeface="Arial" pitchFamily="34" charset="0"/>
                          <a:ea typeface="ＭＳ Ｐゴシック" pitchFamily="34" charset="-128"/>
                        </a:rPr>
                        <a:t>Leben, leben, leben</a:t>
                      </a:r>
                    </a:p>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 Arbeit muss zum Privatleben passen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rgbClr val="004284"/>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Leben (</a:t>
                      </a:r>
                      <a:r>
                        <a:rPr kumimoji="0" lang="de-DE" altLang="de-DE" sz="1400" b="1" i="0" u="none" strike="noStrike" cap="none" normalizeH="0" baseline="0">
                          <a:ln>
                            <a:noFill/>
                          </a:ln>
                          <a:solidFill>
                            <a:srgbClr val="004284"/>
                          </a:solidFill>
                          <a:effectLst/>
                          <a:latin typeface="Arial" pitchFamily="34" charset="0"/>
                          <a:ea typeface="ＭＳ Ｐゴシック" pitchFamily="34" charset="-128"/>
                        </a:rPr>
                        <a:t>Beruf muss zum Leben passen</a:t>
                      </a: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158387">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Fernseher</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Telefon</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PC</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E-Mail, SMS</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Tablet</a:t>
                      </a:r>
                    </a:p>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Smartphone</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Smartphone, Google Glass, Nanodrucker,</a:t>
                      </a:r>
                    </a:p>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Mobile oder in die Kleidung integrierte Kommunikationsmedien</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79180">
                <a:tc>
                  <a:txBody>
                    <a:bodyPr/>
                    <a:lstStyle>
                      <a:lvl1pPr marL="177800" indent="-1778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„Digital Immigrant“</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Technisch versiert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rgbClr val="000000"/>
                        </a:solidFill>
                        <a:effectLst/>
                        <a:latin typeface="Arial" pitchFamily="34" charset="0"/>
                        <a:ea typeface="ＭＳ Ｐゴシック" pitchFamily="34" charset="-128"/>
                      </a:endParaRP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„Digital Native“</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Arial" pitchFamily="34" charset="0"/>
                          <a:ea typeface="ＭＳ Ｐゴシック" pitchFamily="34" charset="-128"/>
                        </a:rPr>
                        <a:t>„</a:t>
                      </a: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Net Generation“</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219357">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Telefon als typisches Kommunikationsmittel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rgbClr val="000000"/>
                        </a:solidFill>
                        <a:effectLst/>
                        <a:latin typeface="Arial" pitchFamily="34" charset="0"/>
                        <a:ea typeface="ＭＳ Ｐゴシック" pitchFamily="34" charset="-128"/>
                      </a:endParaRP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altLang="de-DE" sz="1400" b="0" i="0" u="none" strike="noStrike" cap="none" normalizeH="0" baseline="0">
                          <a:ln>
                            <a:noFill/>
                          </a:ln>
                          <a:solidFill>
                            <a:srgbClr val="004284"/>
                          </a:solidFill>
                          <a:effectLst/>
                          <a:latin typeface="Arial" pitchFamily="34" charset="0"/>
                          <a:ea typeface="ＭＳ Ｐゴシック" pitchFamily="34" charset="-128"/>
                        </a:rPr>
                        <a:t>E-Mail und Mobiltelefon als typische Kommunikationsmittel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rgbClr val="000000"/>
                        </a:solidFill>
                        <a:effectLst/>
                        <a:latin typeface="Arial" pitchFamily="34" charset="0"/>
                        <a:ea typeface="ＭＳ Ｐゴシック" pitchFamily="34" charset="-128"/>
                      </a:endParaRP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fontAlgn="base">
                        <a:spcBef>
                          <a:spcPct val="20000"/>
                        </a:spcBef>
                        <a:spcAft>
                          <a:spcPct val="0"/>
                        </a:spcAft>
                        <a:buFont typeface="Arial" pitchFamily="34" charset="0"/>
                        <a:defRPr>
                          <a:solidFill>
                            <a:schemeClr val="tx1"/>
                          </a:solidFill>
                          <a:latin typeface="Arial" pitchFamily="34" charset="0"/>
                        </a:defRPr>
                      </a:lvl6pPr>
                      <a:lvl7pPr marL="2971800" indent="-228600" fontAlgn="base">
                        <a:spcBef>
                          <a:spcPct val="20000"/>
                        </a:spcBef>
                        <a:spcAft>
                          <a:spcPct val="0"/>
                        </a:spcAft>
                        <a:buFont typeface="Arial" pitchFamily="34" charset="0"/>
                        <a:defRPr>
                          <a:solidFill>
                            <a:schemeClr val="tx1"/>
                          </a:solidFill>
                          <a:latin typeface="Arial" pitchFamily="34" charset="0"/>
                        </a:defRPr>
                      </a:lvl7pPr>
                      <a:lvl8pPr marL="3429000" indent="-228600" fontAlgn="base">
                        <a:spcBef>
                          <a:spcPct val="20000"/>
                        </a:spcBef>
                        <a:spcAft>
                          <a:spcPct val="0"/>
                        </a:spcAft>
                        <a:buFont typeface="Arial" pitchFamily="34" charset="0"/>
                        <a:defRPr>
                          <a:solidFill>
                            <a:schemeClr val="tx1"/>
                          </a:solidFill>
                          <a:latin typeface="Arial" pitchFamily="34" charset="0"/>
                        </a:defRPr>
                      </a:lvl8pPr>
                      <a:lvl9pPr marL="3886200" indent="-2286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Web 2.0 als typisches Kommunikationsmittel</a:t>
                      </a:r>
                    </a:p>
                    <a:p>
                      <a:pPr marL="0" marR="0" lvl="0" indent="0" algn="l" defTabSz="914400" rtl="0" eaLnBrk="0" fontAlgn="base" latinLnBrk="0" hangingPunct="0">
                        <a:lnSpc>
                          <a:spcPct val="100000"/>
                        </a:lnSpc>
                        <a:spcBef>
                          <a:spcPts val="60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Leben mit dem Netz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rgbClr val="000000"/>
                        </a:solidFill>
                        <a:effectLst/>
                        <a:latin typeface="Arial" pitchFamily="34" charset="0"/>
                        <a:ea typeface="ＭＳ Ｐゴシック" pitchFamily="34" charset="-128"/>
                      </a:endParaRP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itchFamily="34" charset="0"/>
                        <a:defRPr sz="2800">
                          <a:solidFill>
                            <a:schemeClr val="tx1"/>
                          </a:solidFill>
                          <a:latin typeface="Arial" pitchFamily="34" charset="0"/>
                        </a:defRPr>
                      </a:lvl1pPr>
                      <a:lvl2pPr marL="742950" indent="-285750" defTabSz="457200">
                        <a:spcBef>
                          <a:spcPct val="20000"/>
                        </a:spcBef>
                        <a:buFont typeface="Arial" pitchFamily="34" charset="0"/>
                        <a:defRPr sz="2400">
                          <a:solidFill>
                            <a:schemeClr val="tx1"/>
                          </a:solidFill>
                          <a:latin typeface="Arial" pitchFamily="34" charset="0"/>
                        </a:defRPr>
                      </a:lvl2pPr>
                      <a:lvl3pPr marL="1143000" indent="-228600" defTabSz="457200">
                        <a:spcBef>
                          <a:spcPct val="20000"/>
                        </a:spcBef>
                        <a:buFont typeface="Arial" pitchFamily="34" charset="0"/>
                        <a:defRPr sz="2000">
                          <a:solidFill>
                            <a:schemeClr val="tx1"/>
                          </a:solidFill>
                          <a:latin typeface="Arial" pitchFamily="34" charset="0"/>
                        </a:defRPr>
                      </a:lvl3pPr>
                      <a:lvl4pPr marL="1600200" indent="-228600" defTabSz="457200">
                        <a:spcBef>
                          <a:spcPct val="20000"/>
                        </a:spcBef>
                        <a:buFont typeface="Arial" pitchFamily="34" charset="0"/>
                        <a:defRPr>
                          <a:solidFill>
                            <a:schemeClr val="tx1"/>
                          </a:solidFill>
                          <a:latin typeface="Arial" pitchFamily="34" charset="0"/>
                        </a:defRPr>
                      </a:lvl4pPr>
                      <a:lvl5pPr marL="2057400" indent="-228600" defTabSz="457200">
                        <a:spcBef>
                          <a:spcPct val="20000"/>
                        </a:spcBef>
                        <a:buFont typeface="Arial" pitchFamily="34" charset="0"/>
                        <a:defRPr>
                          <a:solidFill>
                            <a:schemeClr val="tx1"/>
                          </a:solidFill>
                          <a:latin typeface="Arial" pitchFamily="34" charset="0"/>
                        </a:defRPr>
                      </a:lvl5pPr>
                      <a:lvl6pPr marL="2514600" indent="-228600" defTabSz="457200" fontAlgn="base">
                        <a:spcBef>
                          <a:spcPct val="20000"/>
                        </a:spcBef>
                        <a:spcAft>
                          <a:spcPct val="0"/>
                        </a:spcAft>
                        <a:buFont typeface="Arial" pitchFamily="34" charset="0"/>
                        <a:defRPr>
                          <a:solidFill>
                            <a:schemeClr val="tx1"/>
                          </a:solidFill>
                          <a:latin typeface="Arial" pitchFamily="34" charset="0"/>
                        </a:defRPr>
                      </a:lvl6pPr>
                      <a:lvl7pPr marL="2971800" indent="-228600" defTabSz="457200" fontAlgn="base">
                        <a:spcBef>
                          <a:spcPct val="20000"/>
                        </a:spcBef>
                        <a:spcAft>
                          <a:spcPct val="0"/>
                        </a:spcAft>
                        <a:buFont typeface="Arial" pitchFamily="34" charset="0"/>
                        <a:defRPr>
                          <a:solidFill>
                            <a:schemeClr val="tx1"/>
                          </a:solidFill>
                          <a:latin typeface="Arial" pitchFamily="34" charset="0"/>
                        </a:defRPr>
                      </a:lvl7pPr>
                      <a:lvl8pPr marL="3429000" indent="-228600" defTabSz="457200" fontAlgn="base">
                        <a:spcBef>
                          <a:spcPct val="20000"/>
                        </a:spcBef>
                        <a:spcAft>
                          <a:spcPct val="0"/>
                        </a:spcAft>
                        <a:buFont typeface="Arial" pitchFamily="34" charset="0"/>
                        <a:defRPr>
                          <a:solidFill>
                            <a:schemeClr val="tx1"/>
                          </a:solidFill>
                          <a:latin typeface="Arial" pitchFamily="34" charset="0"/>
                        </a:defRPr>
                      </a:lvl8pPr>
                      <a:lvl9pPr marL="3886200" indent="-228600" defTabSz="457200" fontAlgn="base">
                        <a:spcBef>
                          <a:spcPct val="20000"/>
                        </a:spcBef>
                        <a:spcAft>
                          <a:spcPct val="0"/>
                        </a:spcAft>
                        <a:buFont typeface="Arial" pitchFamily="34" charset="0"/>
                        <a:defRPr>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Soziale Medien (</a:t>
                      </a:r>
                      <a:r>
                        <a:rPr kumimoji="0" lang="de-DE" altLang="de-DE" sz="1400" b="0" i="0" u="none" strike="noStrike" cap="none" normalizeH="0" baseline="0" dirty="0" err="1">
                          <a:ln>
                            <a:noFill/>
                          </a:ln>
                          <a:solidFill>
                            <a:srgbClr val="004284"/>
                          </a:solidFill>
                          <a:effectLst/>
                          <a:latin typeface="Arial" pitchFamily="34" charset="0"/>
                          <a:ea typeface="ＭＳ Ｐゴシック" pitchFamily="34" charset="-128"/>
                        </a:rPr>
                        <a:t>snap</a:t>
                      </a: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-chat), insb. Video-Content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4284"/>
                          </a:solidFill>
                          <a:effectLst/>
                          <a:latin typeface="Arial" pitchFamily="34" charset="0"/>
                          <a:ea typeface="ＭＳ Ｐゴシック" pitchFamily="34" charset="-128"/>
                        </a:rPr>
                        <a:t>Leben im Netz</a:t>
                      </a:r>
                    </a:p>
                  </a:txBody>
                  <a:tcPr marL="99059" marR="99059"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62850" name="Titel 1"/>
          <p:cNvSpPr>
            <a:spLocks noGrp="1"/>
          </p:cNvSpPr>
          <p:nvPr>
            <p:ph type="title"/>
          </p:nvPr>
        </p:nvSpPr>
        <p:spPr bwMode="auto">
          <a:xfrm>
            <a:off x="1466850" y="936625"/>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de-DE" altLang="de-DE" sz="2400" b="1">
                <a:solidFill>
                  <a:srgbClr val="014284"/>
                </a:solidFill>
              </a:rPr>
              <a:t>Überblick Generationen</a:t>
            </a:r>
          </a:p>
        </p:txBody>
      </p:sp>
      <p:sp>
        <p:nvSpPr>
          <p:cNvPr id="162851" name="Textfeld 3"/>
          <p:cNvSpPr txBox="1">
            <a:spLocks noChangeArrowheads="1"/>
          </p:cNvSpPr>
          <p:nvPr/>
        </p:nvSpPr>
        <p:spPr bwMode="auto">
          <a:xfrm>
            <a:off x="4509104" y="6410928"/>
            <a:ext cx="2446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MT"/>
                <a:ea typeface="MS PGothic" panose="020B0600070205080204" pitchFamily="34" charset="-128"/>
              </a:defRPr>
            </a:lvl1pPr>
            <a:lvl2pPr marL="742950" indent="-285750">
              <a:defRPr sz="1400">
                <a:solidFill>
                  <a:schemeClr val="tx1"/>
                </a:solidFill>
                <a:latin typeface="Arial MT"/>
                <a:ea typeface="MS PGothic" panose="020B0600070205080204" pitchFamily="34" charset="-128"/>
              </a:defRPr>
            </a:lvl2pPr>
            <a:lvl3pPr marL="1143000" indent="-228600">
              <a:defRPr sz="1400">
                <a:solidFill>
                  <a:schemeClr val="tx1"/>
                </a:solidFill>
                <a:latin typeface="Arial MT"/>
                <a:ea typeface="MS PGothic" panose="020B0600070205080204" pitchFamily="34" charset="-128"/>
              </a:defRPr>
            </a:lvl3pPr>
            <a:lvl4pPr marL="1600200" indent="-228600">
              <a:defRPr sz="1400">
                <a:solidFill>
                  <a:schemeClr val="tx1"/>
                </a:solidFill>
                <a:latin typeface="Arial MT"/>
                <a:ea typeface="MS PGothic" panose="020B0600070205080204" pitchFamily="34" charset="-128"/>
              </a:defRPr>
            </a:lvl4pPr>
            <a:lvl5pPr marL="2057400" indent="-228600">
              <a:defRPr sz="1400">
                <a:solidFill>
                  <a:schemeClr val="tx1"/>
                </a:solidFill>
                <a:latin typeface="Arial MT"/>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r>
              <a:rPr lang="de-DE" altLang="de-DE" sz="2000" dirty="0">
                <a:solidFill>
                  <a:srgbClr val="014284"/>
                </a:solidFill>
                <a:latin typeface="Arial" panose="020B0604020202020204" pitchFamily="34" charset="0"/>
              </a:rPr>
              <a:t>Prinz Charles Effekt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1DA1C35-079B-4AF1-8DB2-7613EBB9680E}"/>
              </a:ext>
            </a:extLst>
          </p:cNvPr>
          <p:cNvSpPr>
            <a:spLocks noGrp="1"/>
          </p:cNvSpPr>
          <p:nvPr>
            <p:ph idx="4294967295"/>
          </p:nvPr>
        </p:nvSpPr>
        <p:spPr>
          <a:xfrm>
            <a:off x="1143000" y="1600201"/>
            <a:ext cx="8915400" cy="4525963"/>
          </a:xfrm>
          <a:prstGeom prst="rect">
            <a:avLst/>
          </a:prstGeom>
        </p:spPr>
        <p:txBody>
          <a:bodyPr/>
          <a:lstStyle/>
          <a:p>
            <a:r>
              <a:rPr lang="de-DE" dirty="0"/>
              <a:t>Aspekte der Rekrutierung</a:t>
            </a:r>
          </a:p>
        </p:txBody>
      </p:sp>
    </p:spTree>
    <p:extLst>
      <p:ext uri="{BB962C8B-B14F-4D97-AF65-F5344CB8AC3E}">
        <p14:creationId xmlns:p14="http://schemas.microsoft.com/office/powerpoint/2010/main" val="801070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el 3"/>
          <p:cNvSpPr>
            <a:spLocks noGrp="1"/>
          </p:cNvSpPr>
          <p:nvPr>
            <p:ph type="title"/>
          </p:nvPr>
        </p:nvSpPr>
        <p:spPr bwMode="auto">
          <a:xfrm>
            <a:off x="328230" y="149225"/>
            <a:ext cx="684053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de-DE" altLang="de-DE" sz="2400" b="1" dirty="0">
                <a:solidFill>
                  <a:srgbClr val="014284"/>
                </a:solidFill>
              </a:rPr>
              <a:t>Think like Marketing</a:t>
            </a:r>
          </a:p>
        </p:txBody>
      </p:sp>
      <p:sp>
        <p:nvSpPr>
          <p:cNvPr id="167939" name="Textfeld 4">
            <a:extLst>
              <a:ext uri="{FF2B5EF4-FFF2-40B4-BE49-F238E27FC236}">
                <a16:creationId xmlns:a16="http://schemas.microsoft.com/office/drawing/2014/main" id="{AAD16F2B-61A8-4D0A-BC8E-FE29BD92DAA0}"/>
              </a:ext>
            </a:extLst>
          </p:cNvPr>
          <p:cNvSpPr txBox="1">
            <a:spLocks noChangeArrowheads="1"/>
          </p:cNvSpPr>
          <p:nvPr/>
        </p:nvSpPr>
        <p:spPr bwMode="auto">
          <a:xfrm>
            <a:off x="282055" y="939512"/>
            <a:ext cx="106697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a:defRPr/>
            </a:pPr>
            <a:r>
              <a:rPr lang="de-DE" altLang="de-DE" sz="2000" dirty="0">
                <a:solidFill>
                  <a:srgbClr val="014284"/>
                </a:solidFill>
                <a:latin typeface="+mj-lt"/>
              </a:rPr>
              <a:t>Komm-Gründe formulieren mit dem Ziel das Gedächtnis der potenziellen Mitarbeiter zu erobern</a:t>
            </a:r>
          </a:p>
          <a:p>
            <a:pPr>
              <a:defRPr/>
            </a:pPr>
            <a:endParaRPr lang="de-DE" altLang="de-DE" sz="2000" dirty="0">
              <a:solidFill>
                <a:srgbClr val="014284"/>
              </a:solidFill>
              <a:latin typeface="+mj-lt"/>
            </a:endParaRPr>
          </a:p>
        </p:txBody>
      </p:sp>
      <p:sp>
        <p:nvSpPr>
          <p:cNvPr id="8" name="Pfeil nach unten 7">
            <a:extLst>
              <a:ext uri="{FF2B5EF4-FFF2-40B4-BE49-F238E27FC236}">
                <a16:creationId xmlns:a16="http://schemas.microsoft.com/office/drawing/2014/main" id="{74EBCC32-FD5E-45F2-B13B-10A351C0E138}"/>
              </a:ext>
            </a:extLst>
          </p:cNvPr>
          <p:cNvSpPr/>
          <p:nvPr/>
        </p:nvSpPr>
        <p:spPr>
          <a:xfrm>
            <a:off x="4499305" y="1361787"/>
            <a:ext cx="504825" cy="1441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14284"/>
              </a:solidFill>
              <a:latin typeface="+mj-lt"/>
            </a:endParaRPr>
          </a:p>
        </p:txBody>
      </p:sp>
      <p:sp>
        <p:nvSpPr>
          <p:cNvPr id="167941" name="Textfeld 8">
            <a:extLst>
              <a:ext uri="{FF2B5EF4-FFF2-40B4-BE49-F238E27FC236}">
                <a16:creationId xmlns:a16="http://schemas.microsoft.com/office/drawing/2014/main" id="{0E3BD0BD-DC98-4814-9B44-1C783E41D0BE}"/>
              </a:ext>
            </a:extLst>
          </p:cNvPr>
          <p:cNvSpPr txBox="1">
            <a:spLocks noChangeArrowheads="1"/>
          </p:cNvSpPr>
          <p:nvPr/>
        </p:nvSpPr>
        <p:spPr bwMode="auto">
          <a:xfrm>
            <a:off x="711050" y="2742694"/>
            <a:ext cx="981173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marL="285750" indent="-285750">
              <a:buFont typeface="Arial" panose="020B0604020202020204" pitchFamily="34" charset="0"/>
              <a:buChar char="•"/>
              <a:defRPr/>
            </a:pPr>
            <a:r>
              <a:rPr lang="de-DE" altLang="de-DE" sz="2400" dirty="0">
                <a:solidFill>
                  <a:srgbClr val="014284"/>
                </a:solidFill>
                <a:latin typeface="+mj-lt"/>
              </a:rPr>
              <a:t>Verankerung des Images als Arbeitgebermarke in den Köpfen und Herzen bestehender und potenzieller Mitarbeiter</a:t>
            </a:r>
          </a:p>
          <a:p>
            <a:pPr marL="285750" indent="-285750">
              <a:buFont typeface="Arial" panose="020B0604020202020204" pitchFamily="34" charset="0"/>
              <a:buChar char="•"/>
              <a:defRPr/>
            </a:pPr>
            <a:endParaRPr lang="de-DE" altLang="de-DE" sz="2400" dirty="0">
              <a:solidFill>
                <a:srgbClr val="014284"/>
              </a:solidFill>
              <a:latin typeface="+mj-lt"/>
            </a:endParaRPr>
          </a:p>
          <a:p>
            <a:pPr marL="285750" indent="-285750">
              <a:buFont typeface="Arial" panose="020B0604020202020204" pitchFamily="34" charset="0"/>
              <a:buChar char="•"/>
              <a:defRPr/>
            </a:pPr>
            <a:r>
              <a:rPr lang="de-DE" altLang="de-DE" sz="2400" dirty="0">
                <a:solidFill>
                  <a:srgbClr val="014284"/>
                </a:solidFill>
                <a:latin typeface="+mj-lt"/>
              </a:rPr>
              <a:t>Nutzenargumentation formulieren (Zielgruppenrelevante Botschaften)</a:t>
            </a:r>
          </a:p>
          <a:p>
            <a:pPr marL="285750" indent="-285750">
              <a:buFont typeface="Arial" panose="020B0604020202020204" pitchFamily="34" charset="0"/>
              <a:buChar char="•"/>
              <a:defRPr/>
            </a:pPr>
            <a:endParaRPr lang="de-DE" altLang="de-DE" sz="2400" dirty="0">
              <a:solidFill>
                <a:srgbClr val="014284"/>
              </a:solidFill>
              <a:latin typeface="+mj-lt"/>
            </a:endParaRPr>
          </a:p>
          <a:p>
            <a:pPr marL="285750" indent="-285750">
              <a:buFont typeface="Arial" panose="020B0604020202020204" pitchFamily="34" charset="0"/>
              <a:buChar char="•"/>
              <a:defRPr/>
            </a:pPr>
            <a:r>
              <a:rPr lang="de-DE" altLang="de-DE" sz="2400" dirty="0" err="1">
                <a:solidFill>
                  <a:srgbClr val="014284"/>
                </a:solidFill>
                <a:latin typeface="+mj-lt"/>
              </a:rPr>
              <a:t>Touchpoint</a:t>
            </a:r>
            <a:r>
              <a:rPr lang="de-DE" altLang="de-DE" sz="2400" dirty="0">
                <a:solidFill>
                  <a:srgbClr val="014284"/>
                </a:solidFill>
                <a:latin typeface="+mj-lt"/>
              </a:rPr>
              <a:t>-Marketing (Kontaktpunkte mit den jeweiligen Zielgruppen analysieren und deren Kommunikationsbedürfnisse</a:t>
            </a:r>
          </a:p>
          <a:p>
            <a:pPr marL="285750" indent="-285750">
              <a:buFont typeface="Arial" panose="020B0604020202020204" pitchFamily="34" charset="0"/>
              <a:buChar char="•"/>
              <a:defRPr/>
            </a:pPr>
            <a:r>
              <a:rPr lang="de-DE" altLang="de-DE" sz="2400" dirty="0">
                <a:solidFill>
                  <a:srgbClr val="014284"/>
                </a:solidFill>
                <a:latin typeface="+mj-lt"/>
              </a:rPr>
              <a:t> feststellen)</a:t>
            </a:r>
          </a:p>
          <a:p>
            <a:pPr marL="285750" indent="-285750">
              <a:buFont typeface="Arial" panose="020B0604020202020204" pitchFamily="34" charset="0"/>
              <a:buChar char="•"/>
              <a:defRPr/>
            </a:pPr>
            <a:endParaRPr lang="de-DE" altLang="de-DE" sz="2400" dirty="0">
              <a:solidFill>
                <a:srgbClr val="014284"/>
              </a:solidFill>
              <a:latin typeface="+mj-lt"/>
            </a:endParaRPr>
          </a:p>
          <a:p>
            <a:pPr marL="285750" indent="-285750">
              <a:buFont typeface="Arial" panose="020B0604020202020204" pitchFamily="34" charset="0"/>
              <a:buChar char="•"/>
              <a:defRPr/>
            </a:pPr>
            <a:r>
              <a:rPr lang="de-DE" altLang="de-DE" sz="2400" dirty="0">
                <a:solidFill>
                  <a:srgbClr val="014284"/>
                </a:solidFill>
                <a:latin typeface="+mj-lt"/>
              </a:rPr>
              <a:t>Glaubwürdige Positionierung auf dem Arbeitsmarkt</a:t>
            </a:r>
          </a:p>
          <a:p>
            <a:pPr>
              <a:defRPr/>
            </a:pPr>
            <a:endParaRPr lang="de-DE" altLang="de-DE" sz="2400" dirty="0">
              <a:solidFill>
                <a:srgbClr val="014284"/>
              </a:solidFill>
              <a:latin typeface="+mj-lt"/>
            </a:endParaRPr>
          </a:p>
          <a:p>
            <a:pPr>
              <a:defRPr/>
            </a:pPr>
            <a:endParaRPr lang="de-DE" altLang="de-DE" sz="2400" dirty="0">
              <a:solidFill>
                <a:srgbClr val="014284"/>
              </a:solidFill>
              <a:latin typeface="+mj-lt"/>
            </a:endParaRPr>
          </a:p>
          <a:p>
            <a:pPr>
              <a:defRPr/>
            </a:pPr>
            <a:endParaRPr lang="de-DE" altLang="de-DE" sz="2400" dirty="0">
              <a:solidFill>
                <a:srgbClr val="014284"/>
              </a:solidFill>
              <a:latin typeface="+mj-lt"/>
            </a:endParaRPr>
          </a:p>
          <a:p>
            <a:pPr>
              <a:defRPr/>
            </a:pPr>
            <a:endParaRPr lang="de-DE" altLang="de-DE" sz="2400" dirty="0">
              <a:solidFill>
                <a:srgbClr val="014284"/>
              </a:solidFill>
              <a:latin typeface="+mj-lt"/>
            </a:endParaRPr>
          </a:p>
          <a:p>
            <a:pPr>
              <a:defRPr/>
            </a:pPr>
            <a:endParaRPr lang="de-DE" altLang="de-DE" sz="2400" dirty="0">
              <a:solidFill>
                <a:srgbClr val="014284"/>
              </a:solidFill>
              <a:latin typeface="+mj-lt"/>
            </a:endParaRPr>
          </a:p>
          <a:p>
            <a:pPr>
              <a:defRPr/>
            </a:pPr>
            <a:endParaRPr lang="de-DE" altLang="de-DE" sz="2400" dirty="0">
              <a:solidFill>
                <a:srgbClr val="014284"/>
              </a:solidFill>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el 1"/>
          <p:cNvSpPr txBox="1">
            <a:spLocks/>
          </p:cNvSpPr>
          <p:nvPr/>
        </p:nvSpPr>
        <p:spPr bwMode="white">
          <a:xfrm>
            <a:off x="1343028" y="1268418"/>
            <a:ext cx="6913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8" tIns="47894" rIns="95788" bIns="47894"/>
          <a:lstStyle>
            <a:lvl1pPr defTabSz="957263">
              <a:defRPr sz="1400">
                <a:solidFill>
                  <a:schemeClr val="tx1"/>
                </a:solidFill>
                <a:latin typeface="Arial MT" pitchFamily="64" charset="0"/>
                <a:ea typeface="ＭＳ Ｐゴシック" pitchFamily="34" charset="-128"/>
              </a:defRPr>
            </a:lvl1pPr>
            <a:lvl2pPr marL="742950" indent="-285750" defTabSz="957263">
              <a:defRPr sz="1400">
                <a:solidFill>
                  <a:schemeClr val="tx1"/>
                </a:solidFill>
                <a:latin typeface="Arial MT" pitchFamily="64" charset="0"/>
                <a:ea typeface="ＭＳ Ｐゴシック" pitchFamily="34" charset="-128"/>
              </a:defRPr>
            </a:lvl2pPr>
            <a:lvl3pPr marL="1143000" indent="-228600" defTabSz="957263">
              <a:defRPr sz="1400">
                <a:solidFill>
                  <a:schemeClr val="tx1"/>
                </a:solidFill>
                <a:latin typeface="Arial MT" pitchFamily="64" charset="0"/>
                <a:ea typeface="ＭＳ Ｐゴシック" pitchFamily="34" charset="-128"/>
              </a:defRPr>
            </a:lvl3pPr>
            <a:lvl4pPr marL="1600200" indent="-228600" defTabSz="957263">
              <a:defRPr sz="1400">
                <a:solidFill>
                  <a:schemeClr val="tx1"/>
                </a:solidFill>
                <a:latin typeface="Arial MT" pitchFamily="64" charset="0"/>
                <a:ea typeface="ＭＳ Ｐゴシック" pitchFamily="34" charset="-128"/>
              </a:defRPr>
            </a:lvl4pPr>
            <a:lvl5pPr marL="2057400" indent="-228600" defTabSz="957263">
              <a:defRPr sz="1400">
                <a:solidFill>
                  <a:schemeClr val="tx1"/>
                </a:solidFill>
                <a:latin typeface="Arial MT" pitchFamily="64" charset="0"/>
                <a:ea typeface="ＭＳ Ｐゴシック" pitchFamily="34" charset="-128"/>
              </a:defRPr>
            </a:lvl5pPr>
            <a:lvl6pPr marL="2514600" indent="-228600" defTabSz="957263"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defTabSz="957263"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defTabSz="957263"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defTabSz="957263"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r>
              <a:rPr lang="de-DE" altLang="de-DE" sz="1800" b="1">
                <a:solidFill>
                  <a:schemeClr val="bg1"/>
                </a:solidFill>
                <a:latin typeface="Arial MT Bl"/>
              </a:rPr>
              <a:t>Recruitment </a:t>
            </a:r>
          </a:p>
        </p:txBody>
      </p:sp>
      <p:sp>
        <p:nvSpPr>
          <p:cNvPr id="180227" name="Textfeld 1"/>
          <p:cNvSpPr txBox="1">
            <a:spLocks noChangeArrowheads="1"/>
          </p:cNvSpPr>
          <p:nvPr/>
        </p:nvSpPr>
        <p:spPr bwMode="auto">
          <a:xfrm>
            <a:off x="1199456" y="1670055"/>
            <a:ext cx="9290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20000"/>
              </a:spcBef>
            </a:pPr>
            <a:r>
              <a:rPr lang="de-DE" altLang="de-DE" sz="2000" dirty="0">
                <a:solidFill>
                  <a:srgbClr val="003F82"/>
                </a:solidFill>
              </a:rPr>
              <a:t>Unternehmen sollten sich gut präsentieren, da sich </a:t>
            </a:r>
            <a:r>
              <a:rPr lang="de-DE" altLang="de-DE" sz="2000" dirty="0" err="1">
                <a:solidFill>
                  <a:srgbClr val="003F82"/>
                </a:solidFill>
              </a:rPr>
              <a:t>GenZ</a:t>
            </a:r>
            <a:r>
              <a:rPr lang="de-DE" altLang="de-DE" sz="2000" dirty="0">
                <a:solidFill>
                  <a:srgbClr val="003F82"/>
                </a:solidFill>
              </a:rPr>
              <a:t>  </a:t>
            </a:r>
            <a:r>
              <a:rPr lang="de-DE" altLang="de-DE" sz="2000" b="1" dirty="0">
                <a:solidFill>
                  <a:srgbClr val="003F82"/>
                </a:solidFill>
              </a:rPr>
              <a:t>sehr stark von Emotionen leiten </a:t>
            </a:r>
            <a:r>
              <a:rPr lang="de-DE" altLang="de-DE" sz="2000" dirty="0">
                <a:solidFill>
                  <a:srgbClr val="003F82"/>
                </a:solidFill>
              </a:rPr>
              <a:t>lassen, wobei  </a:t>
            </a:r>
            <a:r>
              <a:rPr lang="de-DE" altLang="de-DE" sz="2000" b="1" dirty="0">
                <a:solidFill>
                  <a:srgbClr val="003F82"/>
                </a:solidFill>
              </a:rPr>
              <a:t>Sachlichkeit und Fakten</a:t>
            </a:r>
            <a:r>
              <a:rPr lang="de-DE" altLang="de-DE" sz="2000" dirty="0">
                <a:solidFill>
                  <a:srgbClr val="003F82"/>
                </a:solidFill>
              </a:rPr>
              <a:t> die Grundlage bilden müssen. Dialog auf Augenhöhe </a:t>
            </a:r>
          </a:p>
          <a:p>
            <a:pPr eaLnBrk="1" hangingPunct="1">
              <a:spcBef>
                <a:spcPct val="20000"/>
              </a:spcBef>
            </a:pPr>
            <a:endParaRPr lang="de-DE" altLang="de-DE" sz="2000" dirty="0">
              <a:solidFill>
                <a:srgbClr val="003F82"/>
              </a:solidFill>
            </a:endParaRPr>
          </a:p>
          <a:p>
            <a:pPr eaLnBrk="1" hangingPunct="1">
              <a:spcBef>
                <a:spcPct val="20000"/>
              </a:spcBef>
            </a:pPr>
            <a:r>
              <a:rPr lang="de-DE" altLang="de-DE" sz="2000" b="1" dirty="0">
                <a:solidFill>
                  <a:srgbClr val="003F82"/>
                </a:solidFill>
              </a:rPr>
              <a:t>Schnell auf Bewerbungen und Anfragen re</a:t>
            </a:r>
            <a:r>
              <a:rPr lang="de-DE" altLang="de-DE" sz="2000" dirty="0">
                <a:solidFill>
                  <a:srgbClr val="003F82"/>
                </a:solidFill>
              </a:rPr>
              <a:t>agieren (dabei nicht vom Einstellungsrhythmus leiten lassen)</a:t>
            </a:r>
          </a:p>
          <a:p>
            <a:pPr eaLnBrk="1" hangingPunct="1">
              <a:spcBef>
                <a:spcPct val="20000"/>
              </a:spcBef>
            </a:pPr>
            <a:endParaRPr lang="de-DE" altLang="de-DE" sz="2000" dirty="0">
              <a:solidFill>
                <a:srgbClr val="003F82"/>
              </a:solidFill>
            </a:endParaRPr>
          </a:p>
          <a:p>
            <a:pPr eaLnBrk="1" hangingPunct="1">
              <a:spcBef>
                <a:spcPct val="20000"/>
              </a:spcBef>
            </a:pPr>
            <a:r>
              <a:rPr lang="de-DE" altLang="de-DE" sz="2000" dirty="0">
                <a:solidFill>
                  <a:srgbClr val="003F82"/>
                </a:solidFill>
              </a:rPr>
              <a:t>Durch die Zunahme an Wahlmöglichkeiten in allen Bereichen </a:t>
            </a:r>
            <a:r>
              <a:rPr lang="de-DE" altLang="de-DE" sz="2000" b="1" dirty="0">
                <a:solidFill>
                  <a:srgbClr val="003F82"/>
                </a:solidFill>
              </a:rPr>
              <a:t>steigt auch die Anspruchshaltung </a:t>
            </a:r>
            <a:r>
              <a:rPr lang="de-DE" altLang="de-DE" sz="2000" dirty="0">
                <a:solidFill>
                  <a:srgbClr val="003F82"/>
                </a:solidFill>
              </a:rPr>
              <a:t>von </a:t>
            </a:r>
            <a:r>
              <a:rPr lang="de-DE" altLang="de-DE" sz="2000" dirty="0" err="1">
                <a:solidFill>
                  <a:srgbClr val="003F82"/>
                </a:solidFill>
              </a:rPr>
              <a:t>GenZ</a:t>
            </a:r>
            <a:r>
              <a:rPr lang="de-DE" altLang="de-DE" sz="2000" dirty="0">
                <a:solidFill>
                  <a:srgbClr val="003F82"/>
                </a:solidFill>
              </a:rPr>
              <a:t> – dies dürfte auch in einer gesteigerten Anspruchshaltung </a:t>
            </a:r>
            <a:r>
              <a:rPr lang="de-DE" altLang="de-DE" sz="2000" dirty="0" err="1">
                <a:solidFill>
                  <a:srgbClr val="003F82"/>
                </a:solidFill>
              </a:rPr>
              <a:t>ggü</a:t>
            </a:r>
            <a:r>
              <a:rPr lang="de-DE" altLang="de-DE" sz="2000" dirty="0">
                <a:solidFill>
                  <a:srgbClr val="003F82"/>
                </a:solidFill>
              </a:rPr>
              <a:t>. Arbeitgebern niederschlagen.</a:t>
            </a:r>
          </a:p>
          <a:p>
            <a:pPr eaLnBrk="1" hangingPunct="1">
              <a:spcBef>
                <a:spcPct val="20000"/>
              </a:spcBef>
            </a:pPr>
            <a:endParaRPr lang="de-DE" altLang="de-DE" sz="2000" dirty="0">
              <a:solidFill>
                <a:srgbClr val="003F82"/>
              </a:solidFill>
            </a:endParaRPr>
          </a:p>
        </p:txBody>
      </p:sp>
      <p:sp>
        <p:nvSpPr>
          <p:cNvPr id="4" name="Titel 3"/>
          <p:cNvSpPr>
            <a:spLocks noGrp="1"/>
          </p:cNvSpPr>
          <p:nvPr>
            <p:ph type="title" idx="4294967295"/>
          </p:nvPr>
        </p:nvSpPr>
        <p:spPr bwMode="auto">
          <a:xfrm>
            <a:off x="1143000" y="260350"/>
            <a:ext cx="68405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t>Think like Marketing</a:t>
            </a:r>
          </a:p>
        </p:txBody>
      </p:sp>
    </p:spTree>
    <p:extLst>
      <p:ext uri="{BB962C8B-B14F-4D97-AF65-F5344CB8AC3E}">
        <p14:creationId xmlns:p14="http://schemas.microsoft.com/office/powerpoint/2010/main" val="1715411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A49725E-7659-468F-8851-FC1C7B3A9BD7}"/>
              </a:ext>
            </a:extLst>
          </p:cNvPr>
          <p:cNvPicPr>
            <a:picLocks noChangeAspect="1"/>
          </p:cNvPicPr>
          <p:nvPr/>
        </p:nvPicPr>
        <p:blipFill>
          <a:blip r:embed="rId2"/>
          <a:stretch>
            <a:fillRect/>
          </a:stretch>
        </p:blipFill>
        <p:spPr>
          <a:xfrm>
            <a:off x="0" y="673051"/>
            <a:ext cx="11712624" cy="6118658"/>
          </a:xfrm>
          <a:prstGeom prst="rect">
            <a:avLst/>
          </a:prstGeom>
          <a:noFill/>
        </p:spPr>
      </p:pic>
      <p:sp>
        <p:nvSpPr>
          <p:cNvPr id="7" name="Textfeld 6">
            <a:extLst>
              <a:ext uri="{FF2B5EF4-FFF2-40B4-BE49-F238E27FC236}">
                <a16:creationId xmlns:a16="http://schemas.microsoft.com/office/drawing/2014/main" id="{3E1FF9D9-7CC8-42DF-8DF2-5DEDA5493C4E}"/>
              </a:ext>
            </a:extLst>
          </p:cNvPr>
          <p:cNvSpPr txBox="1"/>
          <p:nvPr/>
        </p:nvSpPr>
        <p:spPr>
          <a:xfrm>
            <a:off x="479376" y="309767"/>
            <a:ext cx="7416824" cy="584775"/>
          </a:xfrm>
          <a:prstGeom prst="rect">
            <a:avLst/>
          </a:prstGeom>
          <a:noFill/>
        </p:spPr>
        <p:txBody>
          <a:bodyPr wrap="square" rtlCol="0">
            <a:spAutoFit/>
          </a:bodyPr>
          <a:lstStyle/>
          <a:p>
            <a:r>
              <a:rPr lang="de-DE" sz="3200" dirty="0"/>
              <a:t>Smart Channel-Recruiting</a:t>
            </a:r>
          </a:p>
        </p:txBody>
      </p:sp>
      <p:grpSp>
        <p:nvGrpSpPr>
          <p:cNvPr id="8" name="Gruppieren 7">
            <a:extLst>
              <a:ext uri="{FF2B5EF4-FFF2-40B4-BE49-F238E27FC236}">
                <a16:creationId xmlns:a16="http://schemas.microsoft.com/office/drawing/2014/main" id="{E3C967B7-3AB8-4870-BA9E-1561482D135E}"/>
              </a:ext>
            </a:extLst>
          </p:cNvPr>
          <p:cNvGrpSpPr/>
          <p:nvPr/>
        </p:nvGrpSpPr>
        <p:grpSpPr>
          <a:xfrm>
            <a:off x="1055440" y="1052736"/>
            <a:ext cx="10081120" cy="5420345"/>
            <a:chOff x="1055440" y="1052736"/>
            <a:chExt cx="10081120" cy="5420345"/>
          </a:xfrm>
        </p:grpSpPr>
        <p:sp>
          <p:nvSpPr>
            <p:cNvPr id="4" name="Textfeld 3">
              <a:extLst>
                <a:ext uri="{FF2B5EF4-FFF2-40B4-BE49-F238E27FC236}">
                  <a16:creationId xmlns:a16="http://schemas.microsoft.com/office/drawing/2014/main" id="{4843CABA-02D1-4847-A60C-124ACAD62A40}"/>
                </a:ext>
              </a:extLst>
            </p:cNvPr>
            <p:cNvSpPr txBox="1"/>
            <p:nvPr/>
          </p:nvSpPr>
          <p:spPr>
            <a:xfrm>
              <a:off x="6816080" y="6165304"/>
              <a:ext cx="4320480" cy="307777"/>
            </a:xfrm>
            <a:prstGeom prst="rect">
              <a:avLst/>
            </a:prstGeom>
            <a:noFill/>
          </p:spPr>
          <p:txBody>
            <a:bodyPr wrap="square" rtlCol="0">
              <a:spAutoFit/>
            </a:bodyPr>
            <a:lstStyle/>
            <a:p>
              <a:r>
                <a:rPr lang="de-DE" dirty="0"/>
                <a:t>Quelle: Rösel, J., Leitfaden Vertrieb und Marketing,  </a:t>
              </a:r>
            </a:p>
          </p:txBody>
        </p:sp>
        <p:sp>
          <p:nvSpPr>
            <p:cNvPr id="5" name="Textfeld 4">
              <a:extLst>
                <a:ext uri="{FF2B5EF4-FFF2-40B4-BE49-F238E27FC236}">
                  <a16:creationId xmlns:a16="http://schemas.microsoft.com/office/drawing/2014/main" id="{46D26FE5-08E3-4D68-9C87-A0101834391F}"/>
                </a:ext>
              </a:extLst>
            </p:cNvPr>
            <p:cNvSpPr txBox="1"/>
            <p:nvPr/>
          </p:nvSpPr>
          <p:spPr>
            <a:xfrm>
              <a:off x="1055440" y="1628800"/>
              <a:ext cx="1728192" cy="523220"/>
            </a:xfrm>
            <a:prstGeom prst="rect">
              <a:avLst/>
            </a:prstGeom>
            <a:noFill/>
          </p:spPr>
          <p:txBody>
            <a:bodyPr wrap="square" rtlCol="0">
              <a:spAutoFit/>
            </a:bodyPr>
            <a:lstStyle/>
            <a:p>
              <a:r>
                <a:rPr lang="de-DE" dirty="0"/>
                <a:t>Persönliche Identität</a:t>
              </a:r>
            </a:p>
          </p:txBody>
        </p:sp>
        <p:sp>
          <p:nvSpPr>
            <p:cNvPr id="6" name="Textfeld 5">
              <a:extLst>
                <a:ext uri="{FF2B5EF4-FFF2-40B4-BE49-F238E27FC236}">
                  <a16:creationId xmlns:a16="http://schemas.microsoft.com/office/drawing/2014/main" id="{D485867C-22A2-49E9-9C2A-F9E02FFE4A2E}"/>
                </a:ext>
              </a:extLst>
            </p:cNvPr>
            <p:cNvSpPr txBox="1"/>
            <p:nvPr/>
          </p:nvSpPr>
          <p:spPr>
            <a:xfrm>
              <a:off x="5951984" y="1700808"/>
              <a:ext cx="1728192" cy="307777"/>
            </a:xfrm>
            <a:prstGeom prst="rect">
              <a:avLst/>
            </a:prstGeom>
            <a:noFill/>
          </p:spPr>
          <p:txBody>
            <a:bodyPr wrap="square" rtlCol="0">
              <a:spAutoFit/>
            </a:bodyPr>
            <a:lstStyle/>
            <a:p>
              <a:r>
                <a:rPr lang="de-DE" dirty="0"/>
                <a:t>Digital </a:t>
              </a:r>
              <a:r>
                <a:rPr lang="de-DE" dirty="0" err="1"/>
                <a:t>Foodprint</a:t>
              </a:r>
              <a:endParaRPr lang="de-DE" dirty="0"/>
            </a:p>
          </p:txBody>
        </p:sp>
        <p:sp>
          <p:nvSpPr>
            <p:cNvPr id="2" name="Rechteck 1">
              <a:extLst>
                <a:ext uri="{FF2B5EF4-FFF2-40B4-BE49-F238E27FC236}">
                  <a16:creationId xmlns:a16="http://schemas.microsoft.com/office/drawing/2014/main" id="{B9D16F2D-B4F9-4CFE-BA52-FD2D197CEEC7}"/>
                </a:ext>
              </a:extLst>
            </p:cNvPr>
            <p:cNvSpPr/>
            <p:nvPr/>
          </p:nvSpPr>
          <p:spPr>
            <a:xfrm>
              <a:off x="4079776" y="1052736"/>
              <a:ext cx="3384376" cy="504056"/>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dirty="0"/>
                <a:t>Bewerberidentität</a:t>
              </a:r>
            </a:p>
          </p:txBody>
        </p:sp>
      </p:grpSp>
    </p:spTree>
    <p:extLst>
      <p:ext uri="{BB962C8B-B14F-4D97-AF65-F5344CB8AC3E}">
        <p14:creationId xmlns:p14="http://schemas.microsoft.com/office/powerpoint/2010/main" val="2153995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el 6"/>
          <p:cNvSpPr>
            <a:spLocks noGrp="1"/>
          </p:cNvSpPr>
          <p:nvPr>
            <p:ph type="title"/>
          </p:nvPr>
        </p:nvSpPr>
        <p:spPr bwMode="auto">
          <a:xfrm>
            <a:off x="1462088" y="1033464"/>
            <a:ext cx="7345362"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sz="2200" b="1">
                <a:solidFill>
                  <a:srgbClr val="014284"/>
                </a:solidFill>
              </a:rPr>
              <a:t>Wo erreicht man die Generationen als Kandidaten für eine Stelle</a:t>
            </a:r>
          </a:p>
        </p:txBody>
      </p:sp>
      <p:sp>
        <p:nvSpPr>
          <p:cNvPr id="179203" name="Inhaltsplatzhalter 7">
            <a:extLst>
              <a:ext uri="{FF2B5EF4-FFF2-40B4-BE49-F238E27FC236}">
                <a16:creationId xmlns:a16="http://schemas.microsoft.com/office/drawing/2014/main" id="{CEF0ED62-27C2-4D1A-B632-EDBB9636B9FA}"/>
              </a:ext>
            </a:extLst>
          </p:cNvPr>
          <p:cNvSpPr>
            <a:spLocks noGrp="1"/>
          </p:cNvSpPr>
          <p:nvPr>
            <p:ph idx="1"/>
          </p:nvPr>
        </p:nvSpPr>
        <p:spPr bwMode="auto">
          <a:xfrm>
            <a:off x="1487488" y="1916113"/>
            <a:ext cx="7993062" cy="439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de-DE" altLang="de-DE" sz="1600" b="1" dirty="0" err="1">
                <a:solidFill>
                  <a:srgbClr val="003F82"/>
                </a:solidFill>
              </a:rPr>
              <a:t>GenZ</a:t>
            </a:r>
            <a:endParaRPr lang="de-DE" altLang="de-DE" sz="1600" b="1" dirty="0">
              <a:solidFill>
                <a:srgbClr val="003F82"/>
              </a:solidFill>
            </a:endParaRPr>
          </a:p>
          <a:p>
            <a:pPr>
              <a:defRPr/>
            </a:pPr>
            <a:endParaRPr lang="de-DE" altLang="de-DE" sz="1600" dirty="0"/>
          </a:p>
          <a:p>
            <a:pPr>
              <a:defRPr/>
            </a:pPr>
            <a:r>
              <a:rPr lang="de-DE" altLang="de-DE" sz="1600" dirty="0">
                <a:solidFill>
                  <a:srgbClr val="003F82"/>
                </a:solidFill>
              </a:rPr>
              <a:t>Achtung viele Vertreter der </a:t>
            </a:r>
            <a:r>
              <a:rPr lang="de-DE" altLang="de-DE" sz="1600" dirty="0" err="1">
                <a:solidFill>
                  <a:srgbClr val="003F82"/>
                </a:solidFill>
              </a:rPr>
              <a:t>GenZ</a:t>
            </a:r>
            <a:r>
              <a:rPr lang="de-DE" altLang="de-DE" sz="1600" dirty="0">
                <a:solidFill>
                  <a:srgbClr val="003F82"/>
                </a:solidFill>
              </a:rPr>
              <a:t> stecken noch in ihrer formativen Phase</a:t>
            </a:r>
          </a:p>
          <a:p>
            <a:pPr>
              <a:defRPr/>
            </a:pPr>
            <a:r>
              <a:rPr lang="de-DE" altLang="de-DE" sz="1600" dirty="0">
                <a:solidFill>
                  <a:srgbClr val="003F82"/>
                </a:solidFill>
              </a:rPr>
              <a:t>Generationstypische Eigenschaften und Vorlieben sind noch nicht endgültig feststellbar</a:t>
            </a:r>
          </a:p>
          <a:p>
            <a:pPr>
              <a:defRPr/>
            </a:pPr>
            <a:r>
              <a:rPr lang="de-DE" altLang="de-DE" sz="1600" dirty="0">
                <a:solidFill>
                  <a:srgbClr val="003F82"/>
                </a:solidFill>
              </a:rPr>
              <a:t>Ansprache über </a:t>
            </a:r>
            <a:r>
              <a:rPr lang="de-DE" altLang="de-DE" sz="1600" dirty="0" err="1">
                <a:solidFill>
                  <a:srgbClr val="003F82"/>
                </a:solidFill>
              </a:rPr>
              <a:t>Social</a:t>
            </a:r>
            <a:r>
              <a:rPr lang="de-DE" altLang="de-DE" sz="1600" dirty="0">
                <a:solidFill>
                  <a:srgbClr val="003F82"/>
                </a:solidFill>
              </a:rPr>
              <a:t> Web 2.0</a:t>
            </a:r>
          </a:p>
          <a:p>
            <a:pPr>
              <a:defRPr/>
            </a:pPr>
            <a:r>
              <a:rPr lang="de-DE" altLang="de-DE" sz="1600" dirty="0">
                <a:solidFill>
                  <a:srgbClr val="003F82"/>
                </a:solidFill>
              </a:rPr>
              <a:t>Inhalte sollten nebenbei konsumierbar sein</a:t>
            </a:r>
          </a:p>
          <a:p>
            <a:pPr>
              <a:defRPr/>
            </a:pPr>
            <a:r>
              <a:rPr lang="de-DE" altLang="de-DE" sz="1600" dirty="0">
                <a:solidFill>
                  <a:srgbClr val="003F82"/>
                </a:solidFill>
              </a:rPr>
              <a:t>Mobile Recruiting auf Basis internetfähiger Endgeräte, insbesondere Smartphones</a:t>
            </a:r>
          </a:p>
          <a:p>
            <a:pPr>
              <a:defRPr/>
            </a:pPr>
            <a:r>
              <a:rPr lang="de-DE" altLang="de-DE" sz="1600" dirty="0">
                <a:solidFill>
                  <a:srgbClr val="003F82"/>
                </a:solidFill>
              </a:rPr>
              <a:t>Unkomplizierte direkte Kommunikation z.B. über WhatsApp</a:t>
            </a:r>
          </a:p>
          <a:p>
            <a:pPr>
              <a:defRPr/>
            </a:pPr>
            <a:r>
              <a:rPr lang="de-DE" altLang="de-DE" sz="1600" dirty="0">
                <a:solidFill>
                  <a:srgbClr val="003F82"/>
                </a:solidFill>
              </a:rPr>
              <a:t>Hohe Bedeutung hat die Arbeitgebermarke, die positiv besetzt sein sollte</a:t>
            </a:r>
          </a:p>
          <a:p>
            <a:pPr>
              <a:defRPr/>
            </a:pPr>
            <a:r>
              <a:rPr lang="de-DE" altLang="de-DE" sz="1600" dirty="0">
                <a:solidFill>
                  <a:srgbClr val="003F82"/>
                </a:solidFill>
              </a:rPr>
              <a:t>Authentische Inhalte, visuelle Medien insbesondere Bilder und Videos</a:t>
            </a:r>
          </a:p>
          <a:p>
            <a:pPr>
              <a:defRPr/>
            </a:pPr>
            <a:r>
              <a:rPr lang="de-DE" altLang="de-DE" sz="1600" dirty="0">
                <a:solidFill>
                  <a:srgbClr val="003F82"/>
                </a:solidFill>
              </a:rPr>
              <a:t>Originelle Maßnahmen kommen gut an</a:t>
            </a:r>
          </a:p>
          <a:p>
            <a:pPr>
              <a:defRPr/>
            </a:pPr>
            <a:r>
              <a:rPr lang="de-DE" altLang="de-DE" sz="1600" dirty="0">
                <a:solidFill>
                  <a:srgbClr val="003F82"/>
                </a:solidFill>
              </a:rPr>
              <a:t>Eltern, Lehrer, Schulen, Schnuppertage, Tage der offenen Tür, Training für Eignungstests</a:t>
            </a:r>
          </a:p>
          <a:p>
            <a:pPr>
              <a:defRPr/>
            </a:pPr>
            <a:r>
              <a:rPr lang="de-DE" altLang="de-DE" sz="1600" dirty="0">
                <a:solidFill>
                  <a:srgbClr val="003F82"/>
                </a:solidFill>
              </a:rPr>
              <a:t>Schulkooperationen</a:t>
            </a:r>
          </a:p>
          <a:p>
            <a:pPr>
              <a:defRPr/>
            </a:pPr>
            <a:r>
              <a:rPr lang="de-DE" altLang="de-DE" sz="1600" dirty="0">
                <a:solidFill>
                  <a:srgbClr val="003F82"/>
                </a:solidFill>
              </a:rPr>
              <a:t>Azubiblog</a:t>
            </a:r>
          </a:p>
          <a:p>
            <a:pPr>
              <a:defRPr/>
            </a:pPr>
            <a:endParaRPr lang="de-DE" altLang="de-DE" sz="1600" dirty="0"/>
          </a:p>
          <a:p>
            <a:pPr>
              <a:buFont typeface="Wingdings" pitchFamily="2" charset="2"/>
              <a:buChar char="Ø"/>
              <a:defRPr/>
            </a:pPr>
            <a:endParaRPr lang="de-DE" altLang="de-DE" sz="1600" dirty="0"/>
          </a:p>
          <a:p>
            <a:pPr>
              <a:buFont typeface="Wingdings" pitchFamily="2" charset="2"/>
              <a:buChar char="Ø"/>
              <a:defRPr/>
            </a:pPr>
            <a:endParaRPr lang="de-DE" altLang="de-DE" sz="1600" dirty="0"/>
          </a:p>
          <a:p>
            <a:pPr>
              <a:buFont typeface="Wingdings" pitchFamily="2" charset="2"/>
              <a:buChar char="Ø"/>
              <a:defRPr/>
            </a:pPr>
            <a:endParaRPr lang="de-DE" altLang="de-DE" sz="1600" dirty="0"/>
          </a:p>
          <a:p>
            <a:pPr>
              <a:defRPr/>
            </a:pPr>
            <a:endParaRPr lang="de-DE" altLang="de-DE" sz="1600" dirty="0"/>
          </a:p>
          <a:p>
            <a:pPr>
              <a:defRPr/>
            </a:pPr>
            <a:endParaRPr lang="de-DE" altLang="de-DE" sz="1600" dirty="0"/>
          </a:p>
          <a:p>
            <a:pPr>
              <a:defRPr/>
            </a:pPr>
            <a:endParaRPr lang="de-DE" altLang="de-DE" sz="1600"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8183F0F-0424-43B8-8005-5BFFAC71D661}"/>
              </a:ext>
            </a:extLst>
          </p:cNvPr>
          <p:cNvSpPr/>
          <p:nvPr/>
        </p:nvSpPr>
        <p:spPr>
          <a:xfrm>
            <a:off x="2495600" y="1182232"/>
            <a:ext cx="6984776" cy="2246769"/>
          </a:xfrm>
          <a:prstGeom prst="rect">
            <a:avLst/>
          </a:prstGeom>
        </p:spPr>
        <p:txBody>
          <a:bodyPr wrap="square">
            <a:spAutoFit/>
          </a:bodyPr>
          <a:lstStyle/>
          <a:p>
            <a:r>
              <a:rPr lang="de-DE" sz="2800" dirty="0"/>
              <a:t>Für 78 % der Schüler ist der Rat der Eltern bei der Berufswahl hilfreich. Noch vor Freunden, Lehrern und Berufsberatern sind sie damit der erste und wichtigste Ansprechpartner für Ihr Kind. </a:t>
            </a:r>
          </a:p>
        </p:txBody>
      </p:sp>
      <p:sp>
        <p:nvSpPr>
          <p:cNvPr id="7" name="Rechteck 6">
            <a:extLst>
              <a:ext uri="{FF2B5EF4-FFF2-40B4-BE49-F238E27FC236}">
                <a16:creationId xmlns:a16="http://schemas.microsoft.com/office/drawing/2014/main" id="{A5F1F2A4-B3A3-4DDD-8ED4-173A0C24D670}"/>
              </a:ext>
            </a:extLst>
          </p:cNvPr>
          <p:cNvSpPr/>
          <p:nvPr/>
        </p:nvSpPr>
        <p:spPr>
          <a:xfrm>
            <a:off x="5591944" y="4149081"/>
            <a:ext cx="3576364" cy="307777"/>
          </a:xfrm>
          <a:prstGeom prst="rect">
            <a:avLst/>
          </a:prstGeom>
        </p:spPr>
        <p:txBody>
          <a:bodyPr wrap="none">
            <a:spAutoFit/>
          </a:bodyPr>
          <a:lstStyle/>
          <a:p>
            <a:r>
              <a:rPr lang="de-DE" dirty="0"/>
              <a:t>https://www.azubi.de/beruf/tipps/fuer-eltern</a:t>
            </a:r>
          </a:p>
        </p:txBody>
      </p:sp>
    </p:spTree>
    <p:extLst>
      <p:ext uri="{BB962C8B-B14F-4D97-AF65-F5344CB8AC3E}">
        <p14:creationId xmlns:p14="http://schemas.microsoft.com/office/powerpoint/2010/main" val="2864107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a:extLst>
              <a:ext uri="{FF2B5EF4-FFF2-40B4-BE49-F238E27FC236}">
                <a16:creationId xmlns:a16="http://schemas.microsoft.com/office/drawing/2014/main" id="{0A3A0253-C627-4331-B57C-4C343D4AEA7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43001" y="8588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57700" name="Picture 4" descr="Bildergebnis für metzgerei hack irgendwas mit tieren">
            <a:extLst>
              <a:ext uri="{FF2B5EF4-FFF2-40B4-BE49-F238E27FC236}">
                <a16:creationId xmlns:a16="http://schemas.microsoft.com/office/drawing/2014/main" id="{8F53B606-4820-4773-A603-45D8C1638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1" y="3861048"/>
            <a:ext cx="30003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57702" name="Picture 6" descr="Bildergebnis für metzgerei hack irgendwas mit tieren">
            <a:extLst>
              <a:ext uri="{FF2B5EF4-FFF2-40B4-BE49-F238E27FC236}">
                <a16:creationId xmlns:a16="http://schemas.microsoft.com/office/drawing/2014/main" id="{19C338EF-1A6A-4C73-9214-A8D6CF539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921" y="1484784"/>
            <a:ext cx="2886075"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4AAF30EC-C421-4FA7-9B50-DF5BEB49307F}"/>
              </a:ext>
            </a:extLst>
          </p:cNvPr>
          <p:cNvSpPr/>
          <p:nvPr/>
        </p:nvSpPr>
        <p:spPr>
          <a:xfrm>
            <a:off x="6384032" y="5229200"/>
            <a:ext cx="4953000" cy="1600438"/>
          </a:xfrm>
          <a:prstGeom prst="rect">
            <a:avLst/>
          </a:prstGeom>
        </p:spPr>
        <p:txBody>
          <a:bodyPr>
            <a:spAutoFit/>
          </a:bodyPr>
          <a:lstStyle/>
          <a:p>
            <a:r>
              <a:rPr lang="de-DE" b="1" dirty="0"/>
              <a:t>Kasper P &amp; P – Persönlich und Post</a:t>
            </a:r>
          </a:p>
          <a:p>
            <a:r>
              <a:rPr lang="de-DE" dirty="0"/>
              <a:t>Kasper Communications</a:t>
            </a:r>
            <a:br>
              <a:rPr lang="de-DE" dirty="0"/>
            </a:br>
            <a:r>
              <a:rPr lang="de-DE" dirty="0"/>
              <a:t>Am Lohmühlbach 14</a:t>
            </a:r>
            <a:br>
              <a:rPr lang="de-DE" dirty="0"/>
            </a:br>
            <a:r>
              <a:rPr lang="de-DE" dirty="0"/>
              <a:t>85356 Freising</a:t>
            </a:r>
          </a:p>
          <a:p>
            <a:r>
              <a:rPr lang="de-DE" dirty="0"/>
              <a:t>Tel. </a:t>
            </a:r>
            <a:r>
              <a:rPr lang="de-DE" dirty="0">
                <a:hlinkClick r:id="rId5" tooltip="Telefon"/>
              </a:rPr>
              <a:t>08161-5193622</a:t>
            </a:r>
            <a:br>
              <a:rPr lang="de-DE" dirty="0"/>
            </a:br>
            <a:r>
              <a:rPr lang="de-DE" dirty="0">
                <a:hlinkClick r:id="rId6"/>
              </a:rPr>
              <a:t>mail@kaspercom.de</a:t>
            </a:r>
            <a:br>
              <a:rPr lang="de-DE" dirty="0"/>
            </a:br>
            <a:r>
              <a:rPr lang="de-DE" dirty="0">
                <a:hlinkClick r:id="rId7"/>
              </a:rPr>
              <a:t>www.kaspercom.de</a:t>
            </a:r>
            <a:endParaRPr lang="de-DE" dirty="0"/>
          </a:p>
        </p:txBody>
      </p:sp>
      <p:sp>
        <p:nvSpPr>
          <p:cNvPr id="3" name="Rechteck 2">
            <a:extLst>
              <a:ext uri="{FF2B5EF4-FFF2-40B4-BE49-F238E27FC236}">
                <a16:creationId xmlns:a16="http://schemas.microsoft.com/office/drawing/2014/main" id="{C5DB561A-3A88-453E-96FD-524808387A1E}"/>
              </a:ext>
            </a:extLst>
          </p:cNvPr>
          <p:cNvSpPr/>
          <p:nvPr/>
        </p:nvSpPr>
        <p:spPr>
          <a:xfrm>
            <a:off x="9114580" y="1782763"/>
            <a:ext cx="2304256" cy="184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rPr>
              <a:t>Beispiel für eine witzige Ansprache der Generation Z aus dem Bereich  Rekrutierung</a:t>
            </a:r>
          </a:p>
        </p:txBody>
      </p:sp>
    </p:spTree>
    <p:extLst>
      <p:ext uri="{BB962C8B-B14F-4D97-AF65-F5344CB8AC3E}">
        <p14:creationId xmlns:p14="http://schemas.microsoft.com/office/powerpoint/2010/main" val="1027219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9DB09-7BA7-4D63-B0FD-D58ADD79900C}"/>
              </a:ext>
            </a:extLst>
          </p:cNvPr>
          <p:cNvSpPr>
            <a:spLocks noGrp="1"/>
          </p:cNvSpPr>
          <p:nvPr>
            <p:ph type="title"/>
          </p:nvPr>
        </p:nvSpPr>
        <p:spPr>
          <a:xfrm>
            <a:off x="703278" y="164661"/>
            <a:ext cx="8543925" cy="847970"/>
          </a:xfrm>
        </p:spPr>
        <p:txBody>
          <a:bodyPr>
            <a:noAutofit/>
          </a:bodyPr>
          <a:lstStyle/>
          <a:p>
            <a:r>
              <a:rPr lang="en-US" dirty="0" err="1"/>
              <a:t>Einordnung</a:t>
            </a:r>
            <a:r>
              <a:rPr lang="en-US" dirty="0"/>
              <a:t> des Pre- und On-Boarding in den </a:t>
            </a:r>
            <a:r>
              <a:rPr lang="en-US" dirty="0" err="1"/>
              <a:t>beruflichen</a:t>
            </a:r>
            <a:r>
              <a:rPr lang="en-US" dirty="0"/>
              <a:t> </a:t>
            </a:r>
            <a:r>
              <a:rPr lang="en-US" dirty="0" err="1"/>
              <a:t>Lebenszyklus</a:t>
            </a:r>
            <a:endParaRPr lang="en-US" dirty="0"/>
          </a:p>
        </p:txBody>
      </p:sp>
      <p:sp>
        <p:nvSpPr>
          <p:cNvPr id="5" name="Foliennummernplatzhalter 4">
            <a:extLst>
              <a:ext uri="{FF2B5EF4-FFF2-40B4-BE49-F238E27FC236}">
                <a16:creationId xmlns:a16="http://schemas.microsoft.com/office/drawing/2014/main" id="{980BED81-AF0A-483F-901D-48E96A958E11}"/>
              </a:ext>
            </a:extLst>
          </p:cNvPr>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defPPr>
              <a:defRPr lang="de-DE"/>
            </a:defPPr>
            <a:lvl1pPr algn="r" defTabSz="914400" rtl="0" eaLnBrk="0" fontAlgn="base" hangingPunct="0">
              <a:spcBef>
                <a:spcPct val="0"/>
              </a:spcBef>
              <a:spcAft>
                <a:spcPct val="0"/>
              </a:spcAft>
              <a:defRPr sz="1200" kern="1200">
                <a:solidFill>
                  <a:prstClr val="black">
                    <a:tint val="75000"/>
                  </a:prstClr>
                </a:solidFill>
                <a:latin typeface="Arial MT" pitchFamily="64" charset="0"/>
                <a:ea typeface="ＭＳ Ｐゴシック" pitchFamily="34" charset="-128"/>
                <a:cs typeface="+mn-cs"/>
              </a:defRPr>
            </a:lvl1pPr>
            <a:lvl2pPr marL="4572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2pPr>
            <a:lvl3pPr marL="9144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3pPr>
            <a:lvl4pPr marL="13716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4pPr>
            <a:lvl5pPr marL="18288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5pPr>
            <a:lvl6pPr marL="2286000" algn="l" defTabSz="914400" rtl="0" eaLnBrk="1" latinLnBrk="0" hangingPunct="1">
              <a:defRPr sz="1400" kern="1200">
                <a:solidFill>
                  <a:schemeClr val="tx1"/>
                </a:solidFill>
                <a:latin typeface="Arial MT" pitchFamily="64" charset="0"/>
                <a:ea typeface="ＭＳ Ｐゴシック" pitchFamily="34" charset="-128"/>
                <a:cs typeface="+mn-cs"/>
              </a:defRPr>
            </a:lvl6pPr>
            <a:lvl7pPr marL="2743200" algn="l" defTabSz="914400" rtl="0" eaLnBrk="1" latinLnBrk="0" hangingPunct="1">
              <a:defRPr sz="1400" kern="1200">
                <a:solidFill>
                  <a:schemeClr val="tx1"/>
                </a:solidFill>
                <a:latin typeface="Arial MT" pitchFamily="64" charset="0"/>
                <a:ea typeface="ＭＳ Ｐゴシック" pitchFamily="34" charset="-128"/>
                <a:cs typeface="+mn-cs"/>
              </a:defRPr>
            </a:lvl7pPr>
            <a:lvl8pPr marL="3200400" algn="l" defTabSz="914400" rtl="0" eaLnBrk="1" latinLnBrk="0" hangingPunct="1">
              <a:defRPr sz="1400" kern="1200">
                <a:solidFill>
                  <a:schemeClr val="tx1"/>
                </a:solidFill>
                <a:latin typeface="Arial MT" pitchFamily="64" charset="0"/>
                <a:ea typeface="ＭＳ Ｐゴシック" pitchFamily="34" charset="-128"/>
                <a:cs typeface="+mn-cs"/>
              </a:defRPr>
            </a:lvl8pPr>
            <a:lvl9pPr marL="3657600" algn="l" defTabSz="914400" rtl="0" eaLnBrk="1" latinLnBrk="0" hangingPunct="1">
              <a:defRPr sz="1400" kern="1200">
                <a:solidFill>
                  <a:schemeClr val="tx1"/>
                </a:solidFill>
                <a:latin typeface="Arial MT" pitchFamily="64" charset="0"/>
                <a:ea typeface="ＭＳ Ｐゴシック" pitchFamily="34" charset="-128"/>
                <a:cs typeface="+mn-cs"/>
              </a:defRPr>
            </a:lvl9pPr>
          </a:lstStyle>
          <a:p>
            <a:pPr>
              <a:defRPr/>
            </a:pPr>
            <a:fld id="{32757DC0-9847-4330-B91B-6E6C97488DDA}" type="slidenum">
              <a:rPr lang="de-DE" smtClean="0"/>
              <a:pPr>
                <a:defRPr/>
              </a:pPr>
              <a:t>39</a:t>
            </a:fld>
            <a:endParaRPr lang="en-US" dirty="0"/>
          </a:p>
        </p:txBody>
      </p:sp>
      <p:sp>
        <p:nvSpPr>
          <p:cNvPr id="27" name="Textfeld 26">
            <a:extLst>
              <a:ext uri="{FF2B5EF4-FFF2-40B4-BE49-F238E27FC236}">
                <a16:creationId xmlns:a16="http://schemas.microsoft.com/office/drawing/2014/main" id="{26557E13-861E-4C38-A2BB-BB0996100E64}"/>
              </a:ext>
            </a:extLst>
          </p:cNvPr>
          <p:cNvSpPr txBox="1"/>
          <p:nvPr/>
        </p:nvSpPr>
        <p:spPr>
          <a:xfrm>
            <a:off x="1160829" y="6409535"/>
            <a:ext cx="6951395" cy="3693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Vgl</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Haufe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Digitales</a:t>
            </a:r>
            <a:r>
              <a:rPr lang="en-US" sz="900" dirty="0">
                <a:latin typeface="Arial" panose="020B0604020202020204" pitchFamily="34" charset="0"/>
                <a:cs typeface="Arial" panose="020B0604020202020204" pitchFamily="34" charset="0"/>
              </a:rPr>
              <a:t> Onboarding 2015), </a:t>
            </a:r>
            <a:r>
              <a:rPr lang="en-US" sz="900" dirty="0" err="1">
                <a:latin typeface="Arial" panose="020B0604020202020204" pitchFamily="34" charset="0"/>
                <a:cs typeface="Arial" panose="020B0604020202020204" pitchFamily="34" charset="0"/>
              </a:rPr>
              <a:t>abgerufen</a:t>
            </a:r>
            <a:r>
              <a:rPr lang="en-US" sz="900" dirty="0">
                <a:latin typeface="Arial" panose="020B0604020202020204" pitchFamily="34" charset="0"/>
                <a:cs typeface="Arial" panose="020B0604020202020204" pitchFamily="34" charset="0"/>
              </a:rPr>
              <a:t> am 23.11.2017.</a:t>
            </a:r>
          </a:p>
          <a:p>
            <a:r>
              <a:rPr lang="en-US" sz="900" dirty="0" err="1">
                <a:latin typeface="Arial" panose="020B0604020202020204" pitchFamily="34" charset="0"/>
                <a:cs typeface="Arial" panose="020B0604020202020204" pitchFamily="34" charset="0"/>
              </a:rPr>
              <a:t>Vgl</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Eigene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Darstellung</a:t>
            </a:r>
            <a:r>
              <a:rPr lang="en-US" sz="900" dirty="0">
                <a:latin typeface="Arial" panose="020B0604020202020204" pitchFamily="34" charset="0"/>
                <a:cs typeface="Arial" panose="020B0604020202020204" pitchFamily="34" charset="0"/>
              </a:rPr>
              <a:t>, in </a:t>
            </a:r>
            <a:r>
              <a:rPr lang="en-US" sz="900" dirty="0" err="1">
                <a:latin typeface="Arial" panose="020B0604020202020204" pitchFamily="34" charset="0"/>
                <a:cs typeface="Arial" panose="020B0604020202020204" pitchFamily="34" charset="0"/>
              </a:rPr>
              <a:t>Anlehnung</a:t>
            </a:r>
            <a:r>
              <a:rPr lang="en-US" sz="900" dirty="0">
                <a:latin typeface="Arial" panose="020B0604020202020204" pitchFamily="34" charset="0"/>
                <a:cs typeface="Arial" panose="020B0604020202020204" pitchFamily="34" charset="0"/>
              </a:rPr>
              <a:t> an: Graf. A., (</a:t>
            </a:r>
            <a:r>
              <a:rPr lang="en-US" sz="900" dirty="0" err="1">
                <a:latin typeface="Arial" panose="020B0604020202020204" pitchFamily="34" charset="0"/>
                <a:cs typeface="Arial" panose="020B0604020202020204" pitchFamily="34" charset="0"/>
              </a:rPr>
              <a:t>Lebenszyklusorientierte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Personalentwicklung</a:t>
            </a:r>
            <a:r>
              <a:rPr lang="en-US" sz="900" dirty="0">
                <a:latin typeface="Arial" panose="020B0604020202020204" pitchFamily="34" charset="0"/>
                <a:cs typeface="Arial" panose="020B0604020202020204" pitchFamily="34" charset="0"/>
              </a:rPr>
              <a:t> 2011), </a:t>
            </a:r>
            <a:r>
              <a:rPr lang="en-US" sz="900" dirty="0" err="1">
                <a:latin typeface="Arial" panose="020B0604020202020204" pitchFamily="34" charset="0"/>
                <a:cs typeface="Arial" panose="020B0604020202020204" pitchFamily="34" charset="0"/>
              </a:rPr>
              <a:t>abgerufen</a:t>
            </a:r>
            <a:r>
              <a:rPr lang="en-US" sz="900" dirty="0">
                <a:latin typeface="Arial" panose="020B0604020202020204" pitchFamily="34" charset="0"/>
                <a:cs typeface="Arial" panose="020B0604020202020204" pitchFamily="34" charset="0"/>
              </a:rPr>
              <a:t> am 24.11.2017. </a:t>
            </a:r>
          </a:p>
        </p:txBody>
      </p:sp>
      <p:grpSp>
        <p:nvGrpSpPr>
          <p:cNvPr id="4" name="Gruppieren 3"/>
          <p:cNvGrpSpPr/>
          <p:nvPr/>
        </p:nvGrpSpPr>
        <p:grpSpPr>
          <a:xfrm>
            <a:off x="1151124" y="1287926"/>
            <a:ext cx="10268498" cy="5021394"/>
            <a:chOff x="8124" y="934504"/>
            <a:chExt cx="10268498" cy="5021394"/>
          </a:xfrm>
        </p:grpSpPr>
        <p:grpSp>
          <p:nvGrpSpPr>
            <p:cNvPr id="197" name="Gruppieren 196">
              <a:extLst>
                <a:ext uri="{FF2B5EF4-FFF2-40B4-BE49-F238E27FC236}">
                  <a16:creationId xmlns:a16="http://schemas.microsoft.com/office/drawing/2014/main" id="{082767F4-2E25-46AA-B25C-AC564322F63D}"/>
                </a:ext>
              </a:extLst>
            </p:cNvPr>
            <p:cNvGrpSpPr/>
            <p:nvPr/>
          </p:nvGrpSpPr>
          <p:grpSpPr>
            <a:xfrm>
              <a:off x="8124" y="934504"/>
              <a:ext cx="10268498" cy="2883879"/>
              <a:chOff x="9997" y="934500"/>
              <a:chExt cx="12638151" cy="2883879"/>
            </a:xfrm>
          </p:grpSpPr>
          <p:sp>
            <p:nvSpPr>
              <p:cNvPr id="66" name="Textfeld 65">
                <a:extLst>
                  <a:ext uri="{FF2B5EF4-FFF2-40B4-BE49-F238E27FC236}">
                    <a16:creationId xmlns:a16="http://schemas.microsoft.com/office/drawing/2014/main" id="{D1069AC9-7389-41D1-B718-165FBE96396F}"/>
                  </a:ext>
                </a:extLst>
              </p:cNvPr>
              <p:cNvSpPr txBox="1"/>
              <p:nvPr/>
            </p:nvSpPr>
            <p:spPr>
              <a:xfrm>
                <a:off x="7132028" y="1788442"/>
                <a:ext cx="1349392"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a:t>Stagnation</a:t>
                </a:r>
              </a:p>
            </p:txBody>
          </p:sp>
          <p:grpSp>
            <p:nvGrpSpPr>
              <p:cNvPr id="159" name="Gruppieren 158">
                <a:extLst>
                  <a:ext uri="{FF2B5EF4-FFF2-40B4-BE49-F238E27FC236}">
                    <a16:creationId xmlns:a16="http://schemas.microsoft.com/office/drawing/2014/main" id="{EEE07210-FC07-4CC3-8E6D-5A9F17648D7F}"/>
                  </a:ext>
                </a:extLst>
              </p:cNvPr>
              <p:cNvGrpSpPr/>
              <p:nvPr/>
            </p:nvGrpSpPr>
            <p:grpSpPr>
              <a:xfrm>
                <a:off x="9997" y="967722"/>
                <a:ext cx="12638151" cy="2850657"/>
                <a:chOff x="323868" y="884488"/>
                <a:chExt cx="12638151" cy="2850657"/>
              </a:xfrm>
            </p:grpSpPr>
            <p:cxnSp>
              <p:nvCxnSpPr>
                <p:cNvPr id="37" name="Gerader Verbinder 36">
                  <a:extLst>
                    <a:ext uri="{FF2B5EF4-FFF2-40B4-BE49-F238E27FC236}">
                      <a16:creationId xmlns:a16="http://schemas.microsoft.com/office/drawing/2014/main" id="{C403740F-96DA-41AE-81AD-6DFE04B966D2}"/>
                    </a:ext>
                  </a:extLst>
                </p:cNvPr>
                <p:cNvCxnSpPr>
                  <a:cxnSpLocks/>
                </p:cNvCxnSpPr>
                <p:nvPr/>
              </p:nvCxnSpPr>
              <p:spPr>
                <a:xfrm flipV="1">
                  <a:off x="1386486" y="953462"/>
                  <a:ext cx="20013" cy="236043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Gerader Verbinder 37">
                  <a:extLst>
                    <a:ext uri="{FF2B5EF4-FFF2-40B4-BE49-F238E27FC236}">
                      <a16:creationId xmlns:a16="http://schemas.microsoft.com/office/drawing/2014/main" id="{1A2B00E4-5523-4852-84C9-287EB7F502DF}"/>
                    </a:ext>
                  </a:extLst>
                </p:cNvPr>
                <p:cNvCxnSpPr>
                  <a:cxnSpLocks/>
                </p:cNvCxnSpPr>
                <p:nvPr/>
              </p:nvCxnSpPr>
              <p:spPr>
                <a:xfrm flipV="1">
                  <a:off x="1386486" y="3313892"/>
                  <a:ext cx="10487946" cy="27484"/>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Freihandform: Form 43">
                  <a:extLst>
                    <a:ext uri="{FF2B5EF4-FFF2-40B4-BE49-F238E27FC236}">
                      <a16:creationId xmlns:a16="http://schemas.microsoft.com/office/drawing/2014/main" id="{1C34F736-97B0-4950-81CC-D8DC53C8DAF5}"/>
                    </a:ext>
                  </a:extLst>
                </p:cNvPr>
                <p:cNvSpPr/>
                <p:nvPr/>
              </p:nvSpPr>
              <p:spPr>
                <a:xfrm>
                  <a:off x="1386487" y="1182782"/>
                  <a:ext cx="10157814" cy="2046193"/>
                </a:xfrm>
                <a:custGeom>
                  <a:avLst/>
                  <a:gdLst>
                    <a:gd name="connsiteX0" fmla="*/ 0 w 9915525"/>
                    <a:gd name="connsiteY0" fmla="*/ 2046193 h 2046193"/>
                    <a:gd name="connsiteX1" fmla="*/ 3786188 w 9915525"/>
                    <a:gd name="connsiteY1" fmla="*/ 1646143 h 2046193"/>
                    <a:gd name="connsiteX2" fmla="*/ 6986588 w 9915525"/>
                    <a:gd name="connsiteY2" fmla="*/ 3081 h 2046193"/>
                    <a:gd name="connsiteX3" fmla="*/ 9915525 w 9915525"/>
                    <a:gd name="connsiteY3" fmla="*/ 1317531 h 2046193"/>
                  </a:gdLst>
                  <a:ahLst/>
                  <a:cxnLst>
                    <a:cxn ang="0">
                      <a:pos x="connsiteX0" y="connsiteY0"/>
                    </a:cxn>
                    <a:cxn ang="0">
                      <a:pos x="connsiteX1" y="connsiteY1"/>
                    </a:cxn>
                    <a:cxn ang="0">
                      <a:pos x="connsiteX2" y="connsiteY2"/>
                    </a:cxn>
                    <a:cxn ang="0">
                      <a:pos x="connsiteX3" y="connsiteY3"/>
                    </a:cxn>
                  </a:cxnLst>
                  <a:rect l="l" t="t" r="r" b="b"/>
                  <a:pathLst>
                    <a:path w="9915525" h="2046193">
                      <a:moveTo>
                        <a:pt x="0" y="2046193"/>
                      </a:moveTo>
                      <a:cubicBezTo>
                        <a:pt x="1310878" y="2016427"/>
                        <a:pt x="2621757" y="1986662"/>
                        <a:pt x="3786188" y="1646143"/>
                      </a:cubicBezTo>
                      <a:cubicBezTo>
                        <a:pt x="4950619" y="1305624"/>
                        <a:pt x="5965032" y="57850"/>
                        <a:pt x="6986588" y="3081"/>
                      </a:cubicBezTo>
                      <a:cubicBezTo>
                        <a:pt x="8008144" y="-51688"/>
                        <a:pt x="8961834" y="632921"/>
                        <a:pt x="9915525" y="1317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feld 44">
                  <a:extLst>
                    <a:ext uri="{FF2B5EF4-FFF2-40B4-BE49-F238E27FC236}">
                      <a16:creationId xmlns:a16="http://schemas.microsoft.com/office/drawing/2014/main" id="{57E992A4-DB5C-4D12-9F3D-7C21B125879E}"/>
                    </a:ext>
                  </a:extLst>
                </p:cNvPr>
                <p:cNvSpPr txBox="1"/>
                <p:nvPr/>
              </p:nvSpPr>
              <p:spPr>
                <a:xfrm>
                  <a:off x="323868" y="931566"/>
                  <a:ext cx="1401062" cy="523220"/>
                </a:xfrm>
                <a:prstGeom prst="rect">
                  <a:avLst/>
                </a:prstGeom>
                <a:noFill/>
              </p:spPr>
              <p:txBody>
                <a:bodyPr wrap="square" rtlCol="0">
                  <a:spAutoFit/>
                </a:bodyPr>
                <a:lstStyle/>
                <a:p>
                  <a:r>
                    <a:rPr lang="en-US" b="1" dirty="0" err="1"/>
                    <a:t>Leistung</a:t>
                  </a:r>
                  <a:r>
                    <a:rPr lang="en-US" b="1" dirty="0"/>
                    <a:t>/</a:t>
                  </a:r>
                </a:p>
                <a:p>
                  <a:r>
                    <a:rPr lang="en-US" b="1" dirty="0" err="1"/>
                    <a:t>Potenzial</a:t>
                  </a:r>
                  <a:endParaRPr lang="en-US" b="1" dirty="0"/>
                </a:p>
              </p:txBody>
            </p:sp>
            <p:sp>
              <p:nvSpPr>
                <p:cNvPr id="46" name="Textfeld 45">
                  <a:extLst>
                    <a:ext uri="{FF2B5EF4-FFF2-40B4-BE49-F238E27FC236}">
                      <a16:creationId xmlns:a16="http://schemas.microsoft.com/office/drawing/2014/main" id="{853F9DB6-E457-4772-815B-B55D434A7EEE}"/>
                    </a:ext>
                  </a:extLst>
                </p:cNvPr>
                <p:cNvSpPr txBox="1"/>
                <p:nvPr/>
              </p:nvSpPr>
              <p:spPr>
                <a:xfrm>
                  <a:off x="11560957" y="3385101"/>
                  <a:ext cx="1401062" cy="307777"/>
                </a:xfrm>
                <a:prstGeom prst="rect">
                  <a:avLst/>
                </a:prstGeom>
                <a:noFill/>
              </p:spPr>
              <p:txBody>
                <a:bodyPr wrap="square" rtlCol="0">
                  <a:spAutoFit/>
                </a:bodyPr>
                <a:lstStyle/>
                <a:p>
                  <a:r>
                    <a:rPr lang="en-US" b="1" dirty="0" err="1"/>
                    <a:t>Austritt</a:t>
                  </a:r>
                  <a:endParaRPr lang="en-US" b="1" dirty="0"/>
                </a:p>
              </p:txBody>
            </p:sp>
            <p:sp>
              <p:nvSpPr>
                <p:cNvPr id="57" name="Freihandform: Form 56">
                  <a:extLst>
                    <a:ext uri="{FF2B5EF4-FFF2-40B4-BE49-F238E27FC236}">
                      <a16:creationId xmlns:a16="http://schemas.microsoft.com/office/drawing/2014/main" id="{0EF4E440-95BC-4C48-8647-E50815F9921E}"/>
                    </a:ext>
                  </a:extLst>
                </p:cNvPr>
                <p:cNvSpPr/>
                <p:nvPr/>
              </p:nvSpPr>
              <p:spPr>
                <a:xfrm>
                  <a:off x="5815013" y="2528648"/>
                  <a:ext cx="1471612" cy="157402"/>
                </a:xfrm>
                <a:custGeom>
                  <a:avLst/>
                  <a:gdLst>
                    <a:gd name="connsiteX0" fmla="*/ 0 w 1471612"/>
                    <a:gd name="connsiteY0" fmla="*/ 128827 h 157402"/>
                    <a:gd name="connsiteX1" fmla="*/ 828675 w 1471612"/>
                    <a:gd name="connsiteY1" fmla="*/ 240 h 157402"/>
                    <a:gd name="connsiteX2" fmla="*/ 1471612 w 1471612"/>
                    <a:gd name="connsiteY2" fmla="*/ 157402 h 157402"/>
                  </a:gdLst>
                  <a:ahLst/>
                  <a:cxnLst>
                    <a:cxn ang="0">
                      <a:pos x="connsiteX0" y="connsiteY0"/>
                    </a:cxn>
                    <a:cxn ang="0">
                      <a:pos x="connsiteX1" y="connsiteY1"/>
                    </a:cxn>
                    <a:cxn ang="0">
                      <a:pos x="connsiteX2" y="connsiteY2"/>
                    </a:cxn>
                  </a:cxnLst>
                  <a:rect l="l" t="t" r="r" b="b"/>
                  <a:pathLst>
                    <a:path w="1471612" h="157402">
                      <a:moveTo>
                        <a:pt x="0" y="128827"/>
                      </a:moveTo>
                      <a:cubicBezTo>
                        <a:pt x="291703" y="62152"/>
                        <a:pt x="583406" y="-4522"/>
                        <a:pt x="828675" y="240"/>
                      </a:cubicBezTo>
                      <a:cubicBezTo>
                        <a:pt x="1073944" y="5002"/>
                        <a:pt x="1272778" y="81202"/>
                        <a:pt x="1471612" y="157402"/>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ihandform: Form 57">
                  <a:extLst>
                    <a:ext uri="{FF2B5EF4-FFF2-40B4-BE49-F238E27FC236}">
                      <a16:creationId xmlns:a16="http://schemas.microsoft.com/office/drawing/2014/main" id="{029EAD08-6674-4E68-9735-2553AB2FFF3B}"/>
                    </a:ext>
                  </a:extLst>
                </p:cNvPr>
                <p:cNvSpPr/>
                <p:nvPr/>
              </p:nvSpPr>
              <p:spPr>
                <a:xfrm>
                  <a:off x="7304690" y="1547806"/>
                  <a:ext cx="1471612" cy="157402"/>
                </a:xfrm>
                <a:custGeom>
                  <a:avLst/>
                  <a:gdLst>
                    <a:gd name="connsiteX0" fmla="*/ 0 w 1471612"/>
                    <a:gd name="connsiteY0" fmla="*/ 128827 h 157402"/>
                    <a:gd name="connsiteX1" fmla="*/ 828675 w 1471612"/>
                    <a:gd name="connsiteY1" fmla="*/ 240 h 157402"/>
                    <a:gd name="connsiteX2" fmla="*/ 1471612 w 1471612"/>
                    <a:gd name="connsiteY2" fmla="*/ 157402 h 157402"/>
                  </a:gdLst>
                  <a:ahLst/>
                  <a:cxnLst>
                    <a:cxn ang="0">
                      <a:pos x="connsiteX0" y="connsiteY0"/>
                    </a:cxn>
                    <a:cxn ang="0">
                      <a:pos x="connsiteX1" y="connsiteY1"/>
                    </a:cxn>
                    <a:cxn ang="0">
                      <a:pos x="connsiteX2" y="connsiteY2"/>
                    </a:cxn>
                  </a:cxnLst>
                  <a:rect l="l" t="t" r="r" b="b"/>
                  <a:pathLst>
                    <a:path w="1471612" h="157402">
                      <a:moveTo>
                        <a:pt x="0" y="128827"/>
                      </a:moveTo>
                      <a:cubicBezTo>
                        <a:pt x="291703" y="62152"/>
                        <a:pt x="583406" y="-4522"/>
                        <a:pt x="828675" y="240"/>
                      </a:cubicBezTo>
                      <a:cubicBezTo>
                        <a:pt x="1073944" y="5002"/>
                        <a:pt x="1272778" y="81202"/>
                        <a:pt x="1471612" y="157402"/>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hteck 58">
                  <a:extLst>
                    <a:ext uri="{FF2B5EF4-FFF2-40B4-BE49-F238E27FC236}">
                      <a16:creationId xmlns:a16="http://schemas.microsoft.com/office/drawing/2014/main" id="{DCA90790-D929-483D-9124-6309F65B0E54}"/>
                    </a:ext>
                  </a:extLst>
                </p:cNvPr>
                <p:cNvSpPr/>
                <p:nvPr/>
              </p:nvSpPr>
              <p:spPr>
                <a:xfrm>
                  <a:off x="1388919" y="3373346"/>
                  <a:ext cx="3641555" cy="361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Phase der </a:t>
                  </a:r>
                  <a:r>
                    <a:rPr lang="en-US" sz="1200" dirty="0" err="1"/>
                    <a:t>Einführung</a:t>
                  </a:r>
                  <a:endParaRPr lang="en-US" sz="1200" dirty="0"/>
                </a:p>
              </p:txBody>
            </p:sp>
            <p:sp>
              <p:nvSpPr>
                <p:cNvPr id="60" name="Rechteck 59">
                  <a:extLst>
                    <a:ext uri="{FF2B5EF4-FFF2-40B4-BE49-F238E27FC236}">
                      <a16:creationId xmlns:a16="http://schemas.microsoft.com/office/drawing/2014/main" id="{CC883CA8-7143-4A93-AEDB-8C3F51DFFA19}"/>
                    </a:ext>
                  </a:extLst>
                </p:cNvPr>
                <p:cNvSpPr/>
                <p:nvPr/>
              </p:nvSpPr>
              <p:spPr>
                <a:xfrm>
                  <a:off x="5116704" y="3373348"/>
                  <a:ext cx="2314879" cy="361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Phase des </a:t>
                  </a:r>
                  <a:r>
                    <a:rPr lang="en-US" sz="1200" dirty="0" err="1"/>
                    <a:t>Wachstums</a:t>
                  </a:r>
                  <a:endParaRPr lang="en-US" sz="1200" dirty="0"/>
                </a:p>
              </p:txBody>
            </p:sp>
            <p:sp>
              <p:nvSpPr>
                <p:cNvPr id="61" name="Rechteck 60">
                  <a:extLst>
                    <a:ext uri="{FF2B5EF4-FFF2-40B4-BE49-F238E27FC236}">
                      <a16:creationId xmlns:a16="http://schemas.microsoft.com/office/drawing/2014/main" id="{AAB453B6-113D-4A15-9DCB-8C1C0CB575AD}"/>
                    </a:ext>
                  </a:extLst>
                </p:cNvPr>
                <p:cNvSpPr/>
                <p:nvPr/>
              </p:nvSpPr>
              <p:spPr>
                <a:xfrm>
                  <a:off x="7517804" y="3373346"/>
                  <a:ext cx="2059607" cy="361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Phase der </a:t>
                  </a:r>
                  <a:r>
                    <a:rPr lang="en-US" sz="1200" dirty="0" err="1"/>
                    <a:t>Reife</a:t>
                  </a:r>
                  <a:endParaRPr lang="en-US" sz="1200" dirty="0"/>
                </a:p>
              </p:txBody>
            </p:sp>
            <p:sp>
              <p:nvSpPr>
                <p:cNvPr id="62" name="Rechteck 61">
                  <a:extLst>
                    <a:ext uri="{FF2B5EF4-FFF2-40B4-BE49-F238E27FC236}">
                      <a16:creationId xmlns:a16="http://schemas.microsoft.com/office/drawing/2014/main" id="{239463BD-E98D-45A6-AE76-4A376D9950FC}"/>
                    </a:ext>
                  </a:extLst>
                </p:cNvPr>
                <p:cNvSpPr/>
                <p:nvPr/>
              </p:nvSpPr>
              <p:spPr>
                <a:xfrm>
                  <a:off x="9663633" y="3373347"/>
                  <a:ext cx="1924970" cy="361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Phase der </a:t>
                  </a:r>
                  <a:r>
                    <a:rPr lang="en-US" sz="1200" dirty="0" err="1"/>
                    <a:t>Sättigung</a:t>
                  </a:r>
                  <a:endParaRPr lang="en-US" sz="1200" dirty="0"/>
                </a:p>
              </p:txBody>
            </p:sp>
            <p:sp>
              <p:nvSpPr>
                <p:cNvPr id="63" name="Textfeld 62">
                  <a:extLst>
                    <a:ext uri="{FF2B5EF4-FFF2-40B4-BE49-F238E27FC236}">
                      <a16:creationId xmlns:a16="http://schemas.microsoft.com/office/drawing/2014/main" id="{BCFAC05B-14B4-4F0A-8B75-5780E6766E34}"/>
                    </a:ext>
                  </a:extLst>
                </p:cNvPr>
                <p:cNvSpPr txBox="1"/>
                <p:nvPr/>
              </p:nvSpPr>
              <p:spPr>
                <a:xfrm>
                  <a:off x="1923136" y="2470281"/>
                  <a:ext cx="2090994"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Eintritt</a:t>
                  </a:r>
                  <a:r>
                    <a:rPr lang="en-US" sz="1000" dirty="0"/>
                    <a:t> </a:t>
                  </a:r>
                  <a:r>
                    <a:rPr lang="en-US" sz="1000" dirty="0" err="1"/>
                    <a:t>betriebliche</a:t>
                  </a:r>
                  <a:r>
                    <a:rPr lang="en-US" sz="1000" dirty="0"/>
                    <a:t> </a:t>
                  </a:r>
                  <a:r>
                    <a:rPr lang="en-US" sz="1000" dirty="0" err="1"/>
                    <a:t>Sozialisation</a:t>
                  </a:r>
                  <a:r>
                    <a:rPr lang="en-US" sz="1000" dirty="0"/>
                    <a:t>, </a:t>
                  </a:r>
                  <a:r>
                    <a:rPr lang="en-US" sz="1000" dirty="0" err="1"/>
                    <a:t>innere</a:t>
                  </a:r>
                  <a:r>
                    <a:rPr lang="en-US" sz="1000" dirty="0"/>
                    <a:t> </a:t>
                  </a:r>
                  <a:r>
                    <a:rPr lang="en-US" sz="1000" dirty="0" err="1"/>
                    <a:t>Bindung</a:t>
                  </a:r>
                  <a:endParaRPr lang="en-US" sz="1000" dirty="0"/>
                </a:p>
              </p:txBody>
            </p:sp>
            <p:sp>
              <p:nvSpPr>
                <p:cNvPr id="64" name="Textfeld 63">
                  <a:extLst>
                    <a:ext uri="{FF2B5EF4-FFF2-40B4-BE49-F238E27FC236}">
                      <a16:creationId xmlns:a16="http://schemas.microsoft.com/office/drawing/2014/main" id="{B6CD13B8-7ED3-4267-8E0A-BECCB7F9CCC1}"/>
                    </a:ext>
                  </a:extLst>
                </p:cNvPr>
                <p:cNvSpPr txBox="1"/>
                <p:nvPr/>
              </p:nvSpPr>
              <p:spPr>
                <a:xfrm>
                  <a:off x="5909660" y="2746367"/>
                  <a:ext cx="134939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Früh-Fluktuation</a:t>
                  </a:r>
                  <a:r>
                    <a:rPr lang="en-US" sz="1000" dirty="0"/>
                    <a:t>?</a:t>
                  </a:r>
                </a:p>
              </p:txBody>
            </p:sp>
            <p:sp>
              <p:nvSpPr>
                <p:cNvPr id="65" name="Textfeld 64">
                  <a:extLst>
                    <a:ext uri="{FF2B5EF4-FFF2-40B4-BE49-F238E27FC236}">
                      <a16:creationId xmlns:a16="http://schemas.microsoft.com/office/drawing/2014/main" id="{39316ECC-4363-46B2-BB57-34A6CBB58790}"/>
                    </a:ext>
                  </a:extLst>
                </p:cNvPr>
                <p:cNvSpPr txBox="1"/>
                <p:nvPr/>
              </p:nvSpPr>
              <p:spPr>
                <a:xfrm>
                  <a:off x="5421304" y="1698726"/>
                  <a:ext cx="160894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Laufbahn</a:t>
                  </a:r>
                  <a:r>
                    <a:rPr lang="en-US" sz="1000" dirty="0"/>
                    <a:t>/</a:t>
                  </a:r>
                  <a:r>
                    <a:rPr lang="en-US" sz="1000" dirty="0" err="1"/>
                    <a:t>Karriere</a:t>
                  </a:r>
                  <a:endParaRPr lang="en-US" sz="1000" dirty="0"/>
                </a:p>
              </p:txBody>
            </p:sp>
            <p:sp>
              <p:nvSpPr>
                <p:cNvPr id="67" name="Textfeld 66">
                  <a:extLst>
                    <a:ext uri="{FF2B5EF4-FFF2-40B4-BE49-F238E27FC236}">
                      <a16:creationId xmlns:a16="http://schemas.microsoft.com/office/drawing/2014/main" id="{40DB98E2-8276-4724-893B-3BDA942D6C77}"/>
                    </a:ext>
                  </a:extLst>
                </p:cNvPr>
                <p:cNvSpPr txBox="1"/>
                <p:nvPr/>
              </p:nvSpPr>
              <p:spPr>
                <a:xfrm>
                  <a:off x="7445899" y="884488"/>
                  <a:ext cx="1055468"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Wachstum</a:t>
                  </a:r>
                  <a:endParaRPr lang="en-US" sz="1000" dirty="0"/>
                </a:p>
              </p:txBody>
            </p:sp>
            <p:sp>
              <p:nvSpPr>
                <p:cNvPr id="71" name="Textfeld 70">
                  <a:extLst>
                    <a:ext uri="{FF2B5EF4-FFF2-40B4-BE49-F238E27FC236}">
                      <a16:creationId xmlns:a16="http://schemas.microsoft.com/office/drawing/2014/main" id="{01E17750-BB57-4AF6-B717-52D7B0CB2F43}"/>
                    </a:ext>
                  </a:extLst>
                </p:cNvPr>
                <p:cNvSpPr txBox="1"/>
                <p:nvPr/>
              </p:nvSpPr>
              <p:spPr>
                <a:xfrm>
                  <a:off x="8044729" y="1267960"/>
                  <a:ext cx="1349392"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Karriere</a:t>
                  </a:r>
                  <a:r>
                    <a:rPr lang="en-US" sz="1000" dirty="0"/>
                    <a:t> </a:t>
                  </a:r>
                  <a:r>
                    <a:rPr lang="en-US" sz="1000" dirty="0" err="1"/>
                    <a:t>Plateu</a:t>
                  </a:r>
                  <a:r>
                    <a:rPr lang="en-US" sz="1000" dirty="0"/>
                    <a:t>?</a:t>
                  </a:r>
                </a:p>
              </p:txBody>
            </p:sp>
            <p:sp>
              <p:nvSpPr>
                <p:cNvPr id="72" name="Textfeld 71">
                  <a:extLst>
                    <a:ext uri="{FF2B5EF4-FFF2-40B4-BE49-F238E27FC236}">
                      <a16:creationId xmlns:a16="http://schemas.microsoft.com/office/drawing/2014/main" id="{D14861BA-66B5-4AA4-BD36-9B8A485D6EB0}"/>
                    </a:ext>
                  </a:extLst>
                </p:cNvPr>
                <p:cNvSpPr txBox="1"/>
                <p:nvPr/>
              </p:nvSpPr>
              <p:spPr>
                <a:xfrm>
                  <a:off x="10668724" y="1595924"/>
                  <a:ext cx="1592763"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Interner</a:t>
                  </a:r>
                  <a:r>
                    <a:rPr lang="en-US" sz="1000" dirty="0"/>
                    <a:t> </a:t>
                  </a:r>
                  <a:r>
                    <a:rPr lang="en-US" sz="1000" dirty="0" err="1"/>
                    <a:t>Stellenwechsel</a:t>
                  </a:r>
                  <a:endParaRPr lang="en-US" sz="1000" dirty="0"/>
                </a:p>
              </p:txBody>
            </p:sp>
            <p:sp>
              <p:nvSpPr>
                <p:cNvPr id="73" name="Textfeld 72">
                  <a:extLst>
                    <a:ext uri="{FF2B5EF4-FFF2-40B4-BE49-F238E27FC236}">
                      <a16:creationId xmlns:a16="http://schemas.microsoft.com/office/drawing/2014/main" id="{4C9B190D-E34B-475C-94A7-FD7F098CEC6B}"/>
                    </a:ext>
                  </a:extLst>
                </p:cNvPr>
                <p:cNvSpPr txBox="1"/>
                <p:nvPr/>
              </p:nvSpPr>
              <p:spPr>
                <a:xfrm>
                  <a:off x="10498995" y="2563414"/>
                  <a:ext cx="2006874"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err="1"/>
                    <a:t>Kündigung</a:t>
                  </a:r>
                  <a:r>
                    <a:rPr lang="en-US" sz="1000" dirty="0"/>
                    <a:t>, Outplacement, (</a:t>
                  </a:r>
                  <a:r>
                    <a:rPr lang="en-US" sz="1000" dirty="0" err="1"/>
                    <a:t>Früh</a:t>
                  </a:r>
                  <a:r>
                    <a:rPr lang="en-US" sz="1000" dirty="0"/>
                    <a:t>-) </a:t>
                  </a:r>
                  <a:r>
                    <a:rPr lang="en-US" sz="1000" dirty="0" err="1"/>
                    <a:t>Pensionierung</a:t>
                  </a:r>
                  <a:endParaRPr lang="en-US" sz="1000" dirty="0"/>
                </a:p>
              </p:txBody>
            </p:sp>
            <p:sp>
              <p:nvSpPr>
                <p:cNvPr id="74" name="Textfeld 73">
                  <a:extLst>
                    <a:ext uri="{FF2B5EF4-FFF2-40B4-BE49-F238E27FC236}">
                      <a16:creationId xmlns:a16="http://schemas.microsoft.com/office/drawing/2014/main" id="{8E3AB1AA-95E1-44B4-8190-26E48D6B41AB}"/>
                    </a:ext>
                  </a:extLst>
                </p:cNvPr>
                <p:cNvSpPr txBox="1"/>
                <p:nvPr/>
              </p:nvSpPr>
              <p:spPr>
                <a:xfrm>
                  <a:off x="9795465" y="980118"/>
                  <a:ext cx="174883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dirty="0"/>
                    <a:t>“Misfit” </a:t>
                  </a:r>
                  <a:r>
                    <a:rPr lang="en-US" sz="1000" dirty="0" err="1"/>
                    <a:t>Leistung</a:t>
                  </a:r>
                  <a:r>
                    <a:rPr lang="en-US" sz="1000" dirty="0"/>
                    <a:t>, </a:t>
                  </a:r>
                  <a:r>
                    <a:rPr lang="en-US" sz="1000" dirty="0" err="1"/>
                    <a:t>Qualifikation</a:t>
                  </a:r>
                  <a:r>
                    <a:rPr lang="en-US" sz="1000" dirty="0"/>
                    <a:t>, Position</a:t>
                  </a:r>
                </a:p>
              </p:txBody>
            </p:sp>
          </p:grpSp>
          <p:cxnSp>
            <p:nvCxnSpPr>
              <p:cNvPr id="194" name="Gerader Verbinder 193">
                <a:extLst>
                  <a:ext uri="{FF2B5EF4-FFF2-40B4-BE49-F238E27FC236}">
                    <a16:creationId xmlns:a16="http://schemas.microsoft.com/office/drawing/2014/main" id="{4DE88E98-CCD4-4F39-8BDE-99913D2E848B}"/>
                  </a:ext>
                </a:extLst>
              </p:cNvPr>
              <p:cNvCxnSpPr/>
              <p:nvPr/>
            </p:nvCxnSpPr>
            <p:spPr>
              <a:xfrm flipV="1">
                <a:off x="4716603" y="934500"/>
                <a:ext cx="0" cy="24436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C567DE30-B119-4D15-8AC6-82EBCA4C44CF}"/>
                  </a:ext>
                </a:extLst>
              </p:cNvPr>
              <p:cNvCxnSpPr/>
              <p:nvPr/>
            </p:nvCxnSpPr>
            <p:spPr>
              <a:xfrm flipV="1">
                <a:off x="7117712" y="934500"/>
                <a:ext cx="0" cy="24436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6" name="Gerader Verbinder 195">
                <a:extLst>
                  <a:ext uri="{FF2B5EF4-FFF2-40B4-BE49-F238E27FC236}">
                    <a16:creationId xmlns:a16="http://schemas.microsoft.com/office/drawing/2014/main" id="{319DDA74-9A2A-4DF1-8066-645ED3EB9A6C}"/>
                  </a:ext>
                </a:extLst>
              </p:cNvPr>
              <p:cNvCxnSpPr/>
              <p:nvPr/>
            </p:nvCxnSpPr>
            <p:spPr>
              <a:xfrm flipV="1">
                <a:off x="9263537" y="934500"/>
                <a:ext cx="0" cy="24436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uppieren 2"/>
            <p:cNvGrpSpPr/>
            <p:nvPr/>
          </p:nvGrpSpPr>
          <p:grpSpPr>
            <a:xfrm>
              <a:off x="295652" y="1073617"/>
              <a:ext cx="8865074" cy="4882281"/>
              <a:chOff x="295652" y="1073617"/>
              <a:chExt cx="8865074" cy="4882281"/>
            </a:xfrm>
          </p:grpSpPr>
          <p:cxnSp>
            <p:nvCxnSpPr>
              <p:cNvPr id="69" name="Gerader Verbinder 68">
                <a:extLst>
                  <a:ext uri="{FF2B5EF4-FFF2-40B4-BE49-F238E27FC236}">
                    <a16:creationId xmlns:a16="http://schemas.microsoft.com/office/drawing/2014/main" id="{1A20CC3D-BB3C-4846-A37D-F0689D7D25F4}"/>
                  </a:ext>
                </a:extLst>
              </p:cNvPr>
              <p:cNvCxnSpPr>
                <a:cxnSpLocks/>
              </p:cNvCxnSpPr>
              <p:nvPr/>
            </p:nvCxnSpPr>
            <p:spPr>
              <a:xfrm flipV="1">
                <a:off x="6204082" y="1073617"/>
                <a:ext cx="448260" cy="34299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76" name="Gruppieren 75">
                <a:extLst>
                  <a:ext uri="{FF2B5EF4-FFF2-40B4-BE49-F238E27FC236}">
                    <a16:creationId xmlns:a16="http://schemas.microsoft.com/office/drawing/2014/main" id="{C14EB4DB-E7D2-4430-9C68-EB7729ACA35A}"/>
                  </a:ext>
                </a:extLst>
              </p:cNvPr>
              <p:cNvGrpSpPr/>
              <p:nvPr/>
            </p:nvGrpSpPr>
            <p:grpSpPr>
              <a:xfrm>
                <a:off x="757187" y="3912685"/>
                <a:ext cx="1315493" cy="506321"/>
                <a:chOff x="2103413" y="1016000"/>
                <a:chExt cx="2005582" cy="849957"/>
              </a:xfrm>
            </p:grpSpPr>
            <p:sp>
              <p:nvSpPr>
                <p:cNvPr id="89" name="Pfeil: Chevron 88">
                  <a:extLst>
                    <a:ext uri="{FF2B5EF4-FFF2-40B4-BE49-F238E27FC236}">
                      <a16:creationId xmlns:a16="http://schemas.microsoft.com/office/drawing/2014/main" id="{CBFEA631-9651-40B7-8763-6E8A50E68C3B}"/>
                    </a:ext>
                  </a:extLst>
                </p:cNvPr>
                <p:cNvSpPr/>
                <p:nvPr/>
              </p:nvSpPr>
              <p:spPr>
                <a:xfrm>
                  <a:off x="2103413" y="1016000"/>
                  <a:ext cx="2005582" cy="802233"/>
                </a:xfrm>
                <a:prstGeom prst="chevron">
                  <a:avLst/>
                </a:prstGeom>
                <a:solidFill>
                  <a:srgbClr val="FF00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0" name="Pfeil: Chevron 6">
                  <a:extLst>
                    <a:ext uri="{FF2B5EF4-FFF2-40B4-BE49-F238E27FC236}">
                      <a16:creationId xmlns:a16="http://schemas.microsoft.com/office/drawing/2014/main" id="{AA263D04-B64B-47C9-99D4-C9A6C3090B29}"/>
                    </a:ext>
                  </a:extLst>
                </p:cNvPr>
                <p:cNvSpPr txBox="1"/>
                <p:nvPr/>
              </p:nvSpPr>
              <p:spPr>
                <a:xfrm>
                  <a:off x="2256453" y="1063724"/>
                  <a:ext cx="1688779" cy="802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algn="ctr" defTabSz="488950">
                    <a:lnSpc>
                      <a:spcPct val="90000"/>
                    </a:lnSpc>
                    <a:spcAft>
                      <a:spcPct val="35000"/>
                    </a:spcAft>
                  </a:pPr>
                  <a:r>
                    <a:rPr lang="de-DE" sz="1100" b="1" dirty="0"/>
                    <a:t> </a:t>
                  </a:r>
                  <a:r>
                    <a:rPr lang="de-DE" sz="1100" b="1" dirty="0" err="1"/>
                    <a:t>Pre</a:t>
                  </a:r>
                  <a:r>
                    <a:rPr lang="de-DE" sz="1100" b="1" dirty="0"/>
                    <a:t>- </a:t>
                  </a:r>
                </a:p>
                <a:p>
                  <a:pPr algn="ctr" defTabSz="488950">
                    <a:lnSpc>
                      <a:spcPct val="90000"/>
                    </a:lnSpc>
                    <a:spcAft>
                      <a:spcPct val="35000"/>
                    </a:spcAft>
                  </a:pPr>
                  <a:r>
                    <a:rPr lang="de-DE" sz="1100" b="1" dirty="0"/>
                    <a:t>Boarding</a:t>
                  </a:r>
                </a:p>
              </p:txBody>
            </p:sp>
          </p:grpSp>
          <p:grpSp>
            <p:nvGrpSpPr>
              <p:cNvPr id="160" name="Gruppieren 159">
                <a:extLst>
                  <a:ext uri="{FF2B5EF4-FFF2-40B4-BE49-F238E27FC236}">
                    <a16:creationId xmlns:a16="http://schemas.microsoft.com/office/drawing/2014/main" id="{91A3E625-FABC-4164-90AD-F196B338BE6E}"/>
                  </a:ext>
                </a:extLst>
              </p:cNvPr>
              <p:cNvGrpSpPr/>
              <p:nvPr/>
            </p:nvGrpSpPr>
            <p:grpSpPr>
              <a:xfrm>
                <a:off x="1860957" y="3931473"/>
                <a:ext cx="1177015" cy="477892"/>
                <a:chOff x="2103413" y="1016000"/>
                <a:chExt cx="2005582" cy="802233"/>
              </a:xfrm>
            </p:grpSpPr>
            <p:sp>
              <p:nvSpPr>
                <p:cNvPr id="161" name="Pfeil: Chevron 160">
                  <a:extLst>
                    <a:ext uri="{FF2B5EF4-FFF2-40B4-BE49-F238E27FC236}">
                      <a16:creationId xmlns:a16="http://schemas.microsoft.com/office/drawing/2014/main" id="{C30B1348-CB2B-4585-B975-5095DC0648C0}"/>
                    </a:ext>
                  </a:extLst>
                </p:cNvPr>
                <p:cNvSpPr/>
                <p:nvPr/>
              </p:nvSpPr>
              <p:spPr>
                <a:xfrm>
                  <a:off x="2103413" y="1016000"/>
                  <a:ext cx="2005582" cy="80223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2" name="Pfeil: Chevron 6">
                  <a:extLst>
                    <a:ext uri="{FF2B5EF4-FFF2-40B4-BE49-F238E27FC236}">
                      <a16:creationId xmlns:a16="http://schemas.microsoft.com/office/drawing/2014/main" id="{3A57EDF5-73D9-4965-8B55-6FB187F560EF}"/>
                    </a:ext>
                  </a:extLst>
                </p:cNvPr>
                <p:cNvSpPr txBox="1"/>
                <p:nvPr/>
              </p:nvSpPr>
              <p:spPr>
                <a:xfrm>
                  <a:off x="2504530" y="1016000"/>
                  <a:ext cx="1203349" cy="802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algn="ctr" defTabSz="488950">
                    <a:lnSpc>
                      <a:spcPct val="90000"/>
                    </a:lnSpc>
                    <a:spcAft>
                      <a:spcPct val="35000"/>
                    </a:spcAft>
                  </a:pPr>
                  <a:r>
                    <a:rPr lang="de-DE" sz="1100" b="1" dirty="0"/>
                    <a:t>Orientier-</a:t>
                  </a:r>
                  <a:r>
                    <a:rPr lang="de-DE" sz="1100" b="1" dirty="0" err="1"/>
                    <a:t>ungs</a:t>
                  </a:r>
                  <a:r>
                    <a:rPr lang="de-DE" sz="1100" b="1" dirty="0"/>
                    <a:t>-phase</a:t>
                  </a:r>
                </a:p>
              </p:txBody>
            </p:sp>
          </p:grpSp>
          <p:grpSp>
            <p:nvGrpSpPr>
              <p:cNvPr id="166" name="Gruppieren 165">
                <a:extLst>
                  <a:ext uri="{FF2B5EF4-FFF2-40B4-BE49-F238E27FC236}">
                    <a16:creationId xmlns:a16="http://schemas.microsoft.com/office/drawing/2014/main" id="{392E700C-EA5A-4F63-9F2D-63D6940F8890}"/>
                  </a:ext>
                </a:extLst>
              </p:cNvPr>
              <p:cNvGrpSpPr/>
              <p:nvPr/>
            </p:nvGrpSpPr>
            <p:grpSpPr>
              <a:xfrm>
                <a:off x="2830803" y="3931473"/>
                <a:ext cx="1035859" cy="477892"/>
                <a:chOff x="2103413" y="1016000"/>
                <a:chExt cx="2005582" cy="802233"/>
              </a:xfrm>
            </p:grpSpPr>
            <p:sp>
              <p:nvSpPr>
                <p:cNvPr id="167" name="Pfeil: Chevron 166">
                  <a:extLst>
                    <a:ext uri="{FF2B5EF4-FFF2-40B4-BE49-F238E27FC236}">
                      <a16:creationId xmlns:a16="http://schemas.microsoft.com/office/drawing/2014/main" id="{9633BB81-175D-428F-8CB3-C9632FCB2EAD}"/>
                    </a:ext>
                  </a:extLst>
                </p:cNvPr>
                <p:cNvSpPr/>
                <p:nvPr/>
              </p:nvSpPr>
              <p:spPr>
                <a:xfrm>
                  <a:off x="2103413" y="1016000"/>
                  <a:ext cx="2005582" cy="80223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8" name="Pfeil: Chevron 6">
                  <a:extLst>
                    <a:ext uri="{FF2B5EF4-FFF2-40B4-BE49-F238E27FC236}">
                      <a16:creationId xmlns:a16="http://schemas.microsoft.com/office/drawing/2014/main" id="{5EC79930-21A6-4890-8D33-52D43A75E357}"/>
                    </a:ext>
                  </a:extLst>
                </p:cNvPr>
                <p:cNvSpPr txBox="1"/>
                <p:nvPr/>
              </p:nvSpPr>
              <p:spPr>
                <a:xfrm>
                  <a:off x="2169174" y="1016000"/>
                  <a:ext cx="1800400" cy="802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algn="ctr" defTabSz="488950">
                    <a:lnSpc>
                      <a:spcPct val="90000"/>
                    </a:lnSpc>
                    <a:spcAft>
                      <a:spcPct val="35000"/>
                    </a:spcAft>
                  </a:pPr>
                  <a:r>
                    <a:rPr lang="de-DE" sz="1100" b="1" dirty="0"/>
                    <a:t>Integrations-phase</a:t>
                  </a:r>
                </a:p>
              </p:txBody>
            </p:sp>
          </p:grpSp>
          <p:grpSp>
            <p:nvGrpSpPr>
              <p:cNvPr id="169" name="Gruppieren 168">
                <a:extLst>
                  <a:ext uri="{FF2B5EF4-FFF2-40B4-BE49-F238E27FC236}">
                    <a16:creationId xmlns:a16="http://schemas.microsoft.com/office/drawing/2014/main" id="{633B448B-B2E1-4238-BE09-A291C969F90A}"/>
                  </a:ext>
                </a:extLst>
              </p:cNvPr>
              <p:cNvGrpSpPr/>
              <p:nvPr/>
            </p:nvGrpSpPr>
            <p:grpSpPr>
              <a:xfrm>
                <a:off x="3902304" y="3933946"/>
                <a:ext cx="3624329" cy="477892"/>
                <a:chOff x="2103413" y="1016000"/>
                <a:chExt cx="2005582" cy="802233"/>
              </a:xfrm>
            </p:grpSpPr>
            <p:sp>
              <p:nvSpPr>
                <p:cNvPr id="170" name="Pfeil: Chevron 169">
                  <a:extLst>
                    <a:ext uri="{FF2B5EF4-FFF2-40B4-BE49-F238E27FC236}">
                      <a16:creationId xmlns:a16="http://schemas.microsoft.com/office/drawing/2014/main" id="{5FB15258-32D3-4DB1-A904-8FD61420A672}"/>
                    </a:ext>
                  </a:extLst>
                </p:cNvPr>
                <p:cNvSpPr/>
                <p:nvPr/>
              </p:nvSpPr>
              <p:spPr>
                <a:xfrm>
                  <a:off x="2103413" y="1016000"/>
                  <a:ext cx="2005582" cy="80223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1" name="Pfeil: Chevron 6">
                  <a:extLst>
                    <a:ext uri="{FF2B5EF4-FFF2-40B4-BE49-F238E27FC236}">
                      <a16:creationId xmlns:a16="http://schemas.microsoft.com/office/drawing/2014/main" id="{CF96BC44-548D-4B2E-A58F-1AFA47005545}"/>
                    </a:ext>
                  </a:extLst>
                </p:cNvPr>
                <p:cNvSpPr txBox="1"/>
                <p:nvPr/>
              </p:nvSpPr>
              <p:spPr>
                <a:xfrm>
                  <a:off x="2504530" y="1016000"/>
                  <a:ext cx="1203349" cy="802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algn="ctr" defTabSz="488950">
                    <a:lnSpc>
                      <a:spcPct val="90000"/>
                    </a:lnSpc>
                    <a:spcAft>
                      <a:spcPct val="35000"/>
                    </a:spcAft>
                  </a:pPr>
                  <a:r>
                    <a:rPr lang="de-DE" sz="1100" b="1" dirty="0"/>
                    <a:t>Inter-Boarding</a:t>
                  </a:r>
                </a:p>
              </p:txBody>
            </p:sp>
          </p:grpSp>
          <p:grpSp>
            <p:nvGrpSpPr>
              <p:cNvPr id="172" name="Gruppieren 171">
                <a:extLst>
                  <a:ext uri="{FF2B5EF4-FFF2-40B4-BE49-F238E27FC236}">
                    <a16:creationId xmlns:a16="http://schemas.microsoft.com/office/drawing/2014/main" id="{BECAB83B-C555-4F26-9A6D-861DD9772226}"/>
                  </a:ext>
                </a:extLst>
              </p:cNvPr>
              <p:cNvGrpSpPr/>
              <p:nvPr/>
            </p:nvGrpSpPr>
            <p:grpSpPr>
              <a:xfrm>
                <a:off x="7596688" y="3934614"/>
                <a:ext cx="1564038" cy="477892"/>
                <a:chOff x="2103413" y="1016000"/>
                <a:chExt cx="2005582" cy="802233"/>
              </a:xfrm>
            </p:grpSpPr>
            <p:sp>
              <p:nvSpPr>
                <p:cNvPr id="173" name="Pfeil: Chevron 172">
                  <a:extLst>
                    <a:ext uri="{FF2B5EF4-FFF2-40B4-BE49-F238E27FC236}">
                      <a16:creationId xmlns:a16="http://schemas.microsoft.com/office/drawing/2014/main" id="{0787333B-681E-431E-B7E1-4B3AE966A768}"/>
                    </a:ext>
                  </a:extLst>
                </p:cNvPr>
                <p:cNvSpPr/>
                <p:nvPr/>
              </p:nvSpPr>
              <p:spPr>
                <a:xfrm>
                  <a:off x="2103413" y="1016000"/>
                  <a:ext cx="2005582" cy="80223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4" name="Pfeil: Chevron 6">
                  <a:extLst>
                    <a:ext uri="{FF2B5EF4-FFF2-40B4-BE49-F238E27FC236}">
                      <a16:creationId xmlns:a16="http://schemas.microsoft.com/office/drawing/2014/main" id="{8A1EAD15-79B9-4089-8A68-16673AF458CD}"/>
                    </a:ext>
                  </a:extLst>
                </p:cNvPr>
                <p:cNvSpPr txBox="1"/>
                <p:nvPr/>
              </p:nvSpPr>
              <p:spPr>
                <a:xfrm>
                  <a:off x="2504530" y="1016000"/>
                  <a:ext cx="1203349" cy="8022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algn="ctr" defTabSz="488950">
                    <a:lnSpc>
                      <a:spcPct val="90000"/>
                    </a:lnSpc>
                    <a:spcAft>
                      <a:spcPct val="35000"/>
                    </a:spcAft>
                  </a:pPr>
                  <a:r>
                    <a:rPr lang="de-DE" sz="1100" b="1" dirty="0"/>
                    <a:t>Off-Boarding</a:t>
                  </a:r>
                </a:p>
              </p:txBody>
            </p:sp>
          </p:grpSp>
          <p:sp>
            <p:nvSpPr>
              <p:cNvPr id="189" name="Rechteck 188">
                <a:extLst>
                  <a:ext uri="{FF2B5EF4-FFF2-40B4-BE49-F238E27FC236}">
                    <a16:creationId xmlns:a16="http://schemas.microsoft.com/office/drawing/2014/main" id="{4A5FEDDB-3CD1-4AE8-A464-3E407B6A5B87}"/>
                  </a:ext>
                </a:extLst>
              </p:cNvPr>
              <p:cNvSpPr/>
              <p:nvPr/>
            </p:nvSpPr>
            <p:spPr>
              <a:xfrm>
                <a:off x="3902303" y="4490706"/>
                <a:ext cx="3624323" cy="421211"/>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1100" dirty="0"/>
                  <a:t>Mitarbeiter </a:t>
                </a:r>
                <a:r>
                  <a:rPr lang="en-US" sz="1100" dirty="0" err="1"/>
                  <a:t>begleiten</a:t>
                </a:r>
                <a:endParaRPr lang="en-US" sz="1100" dirty="0"/>
              </a:p>
            </p:txBody>
          </p:sp>
          <p:sp>
            <p:nvSpPr>
              <p:cNvPr id="190" name="Rechteck 189">
                <a:extLst>
                  <a:ext uri="{FF2B5EF4-FFF2-40B4-BE49-F238E27FC236}">
                    <a16:creationId xmlns:a16="http://schemas.microsoft.com/office/drawing/2014/main" id="{D2A0E039-7A0A-41DE-BAF8-D81A10B0BBA3}"/>
                  </a:ext>
                </a:extLst>
              </p:cNvPr>
              <p:cNvSpPr/>
              <p:nvPr/>
            </p:nvSpPr>
            <p:spPr>
              <a:xfrm>
                <a:off x="7596682" y="4500170"/>
                <a:ext cx="1564038" cy="42121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lstStyle/>
              <a:p>
                <a:pPr algn="ctr"/>
                <a:r>
                  <a:rPr lang="en-US" sz="1100" dirty="0" err="1"/>
                  <a:t>Kündigung</a:t>
                </a:r>
                <a:r>
                  <a:rPr lang="en-US" sz="1100" dirty="0"/>
                  <a:t>  </a:t>
                </a:r>
                <a:r>
                  <a:rPr lang="en-US" sz="1100" dirty="0" err="1"/>
                  <a:t>bzw</a:t>
                </a:r>
                <a:r>
                  <a:rPr lang="en-US" sz="1100" dirty="0"/>
                  <a:t>. </a:t>
                </a:r>
                <a:r>
                  <a:rPr lang="en-US" sz="1100" dirty="0" err="1"/>
                  <a:t>Mitarbeiteraustritt</a:t>
                </a:r>
                <a:endParaRPr lang="en-US" sz="1100" dirty="0"/>
              </a:p>
            </p:txBody>
          </p:sp>
          <p:sp>
            <p:nvSpPr>
              <p:cNvPr id="191" name="Pfeil: Chevron 190">
                <a:extLst>
                  <a:ext uri="{FF2B5EF4-FFF2-40B4-BE49-F238E27FC236}">
                    <a16:creationId xmlns:a16="http://schemas.microsoft.com/office/drawing/2014/main" id="{EB339C1C-ED52-4453-823D-E97164B858DC}"/>
                  </a:ext>
                </a:extLst>
              </p:cNvPr>
              <p:cNvSpPr/>
              <p:nvPr/>
            </p:nvSpPr>
            <p:spPr>
              <a:xfrm>
                <a:off x="756509" y="4941168"/>
                <a:ext cx="2973747" cy="364187"/>
              </a:xfrm>
              <a:prstGeom prst="chevron">
                <a:avLst/>
              </a:prstGeom>
              <a:solidFill>
                <a:srgbClr val="FFC0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dirty="0"/>
                  <a:t>On-Boarding</a:t>
                </a:r>
              </a:p>
            </p:txBody>
          </p:sp>
          <p:sp>
            <p:nvSpPr>
              <p:cNvPr id="198" name="Rechteck 197">
                <a:extLst>
                  <a:ext uri="{FF2B5EF4-FFF2-40B4-BE49-F238E27FC236}">
                    <a16:creationId xmlns:a16="http://schemas.microsoft.com/office/drawing/2014/main" id="{6F9390DF-DD42-4C1B-BFA4-F26DD94CED47}"/>
                  </a:ext>
                </a:extLst>
              </p:cNvPr>
              <p:cNvSpPr/>
              <p:nvPr/>
            </p:nvSpPr>
            <p:spPr>
              <a:xfrm>
                <a:off x="295652" y="3812423"/>
                <a:ext cx="344336" cy="64958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nchor="ctr"/>
              <a:lstStyle/>
              <a:p>
                <a:pPr algn="ctr"/>
                <a:r>
                  <a:rPr lang="en-US" b="1" dirty="0"/>
                  <a:t>Phase</a:t>
                </a:r>
              </a:p>
            </p:txBody>
          </p:sp>
          <p:sp>
            <p:nvSpPr>
              <p:cNvPr id="199" name="Rechteck 198">
                <a:extLst>
                  <a:ext uri="{FF2B5EF4-FFF2-40B4-BE49-F238E27FC236}">
                    <a16:creationId xmlns:a16="http://schemas.microsoft.com/office/drawing/2014/main" id="{AEA88196-ECC7-42BD-8A80-05268274B63D}"/>
                  </a:ext>
                </a:extLst>
              </p:cNvPr>
              <p:cNvSpPr/>
              <p:nvPr/>
            </p:nvSpPr>
            <p:spPr>
              <a:xfrm>
                <a:off x="297280" y="4502815"/>
                <a:ext cx="344336" cy="142670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vert270" anchor="ctr"/>
              <a:lstStyle/>
              <a:p>
                <a:pPr algn="ctr"/>
                <a:r>
                  <a:rPr lang="en-US" b="1" dirty="0" err="1"/>
                  <a:t>Zeitraum</a:t>
                </a:r>
                <a:endParaRPr lang="en-US" b="1" dirty="0"/>
              </a:p>
            </p:txBody>
          </p:sp>
          <p:cxnSp>
            <p:nvCxnSpPr>
              <p:cNvPr id="12" name="Gerader Verbinder 11">
                <a:extLst>
                  <a:ext uri="{FF2B5EF4-FFF2-40B4-BE49-F238E27FC236}">
                    <a16:creationId xmlns:a16="http://schemas.microsoft.com/office/drawing/2014/main" id="{240A56E2-6C06-4AE0-9DAF-207BD9251147}"/>
                  </a:ext>
                </a:extLst>
              </p:cNvPr>
              <p:cNvCxnSpPr/>
              <p:nvPr/>
            </p:nvCxnSpPr>
            <p:spPr>
              <a:xfrm flipV="1">
                <a:off x="3832241" y="3878027"/>
                <a:ext cx="3" cy="205149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DD4B64A-AAA7-496E-99C9-CD54F453D09F}"/>
                  </a:ext>
                </a:extLst>
              </p:cNvPr>
              <p:cNvCxnSpPr/>
              <p:nvPr/>
            </p:nvCxnSpPr>
            <p:spPr>
              <a:xfrm flipH="1" flipV="1">
                <a:off x="730761" y="3878026"/>
                <a:ext cx="14777" cy="207787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CBC4093-FB70-4536-A6C8-219DB42472B2}"/>
                  </a:ext>
                </a:extLst>
              </p:cNvPr>
              <p:cNvCxnSpPr>
                <a:cxnSpLocks/>
              </p:cNvCxnSpPr>
              <p:nvPr/>
            </p:nvCxnSpPr>
            <p:spPr>
              <a:xfrm>
                <a:off x="730762" y="3878026"/>
                <a:ext cx="3101481" cy="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678CBFB0-5345-4431-BF67-CB2833FBC336}"/>
                  </a:ext>
                </a:extLst>
              </p:cNvPr>
              <p:cNvCxnSpPr>
                <a:cxnSpLocks/>
              </p:cNvCxnSpPr>
              <p:nvPr/>
            </p:nvCxnSpPr>
            <p:spPr>
              <a:xfrm flipH="1">
                <a:off x="724389" y="5929519"/>
                <a:ext cx="3070264" cy="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6983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BC68C1-17CB-40A4-B027-CC18D97F3C87}"/>
              </a:ext>
            </a:extLst>
          </p:cNvPr>
          <p:cNvSpPr>
            <a:spLocks noGrp="1" noChangeArrowheads="1"/>
          </p:cNvSpPr>
          <p:nvPr>
            <p:ph type="title"/>
          </p:nvPr>
        </p:nvSpPr>
        <p:spPr bwMode="auto">
          <a:xfrm>
            <a:off x="911424" y="327120"/>
            <a:ext cx="10862997"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de-DE" altLang="de-DE" sz="2400" dirty="0">
                <a:solidFill>
                  <a:srgbClr val="003F82"/>
                </a:solidFill>
              </a:rPr>
            </a:br>
            <a:endParaRPr lang="de-DE" altLang="de-DE" sz="2400" dirty="0">
              <a:solidFill>
                <a:srgbClr val="003F82"/>
              </a:solidFill>
            </a:endParaRPr>
          </a:p>
        </p:txBody>
      </p:sp>
      <p:sp>
        <p:nvSpPr>
          <p:cNvPr id="16" name="Textfeld 15">
            <a:extLst>
              <a:ext uri="{FF2B5EF4-FFF2-40B4-BE49-F238E27FC236}">
                <a16:creationId xmlns:a16="http://schemas.microsoft.com/office/drawing/2014/main" id="{72DE367F-9607-433F-B4A3-A57153EA9FAD}"/>
              </a:ext>
            </a:extLst>
          </p:cNvPr>
          <p:cNvSpPr txBox="1"/>
          <p:nvPr/>
        </p:nvSpPr>
        <p:spPr>
          <a:xfrm>
            <a:off x="407368" y="215232"/>
            <a:ext cx="11229814" cy="1323439"/>
          </a:xfrm>
          <a:prstGeom prst="rect">
            <a:avLst/>
          </a:prstGeom>
          <a:noFill/>
        </p:spPr>
        <p:txBody>
          <a:bodyPr wrap="square" rtlCol="0">
            <a:spAutoFit/>
          </a:bodyPr>
          <a:lstStyle/>
          <a:p>
            <a:r>
              <a:rPr lang="de-DE" sz="4000" dirty="0" err="1"/>
              <a:t>Fomo</a:t>
            </a:r>
            <a:r>
              <a:rPr lang="de-DE" sz="4000" dirty="0"/>
              <a:t> – </a:t>
            </a:r>
            <a:r>
              <a:rPr lang="de-DE" sz="4000" dirty="0" err="1"/>
              <a:t>Nomophobia</a:t>
            </a:r>
            <a:r>
              <a:rPr lang="de-DE" sz="4000" dirty="0"/>
              <a:t> POPC </a:t>
            </a:r>
          </a:p>
          <a:p>
            <a:r>
              <a:rPr lang="de-DE" sz="4000" dirty="0"/>
              <a:t>geplagte Net Generation</a:t>
            </a:r>
          </a:p>
        </p:txBody>
      </p:sp>
      <p:sp>
        <p:nvSpPr>
          <p:cNvPr id="22" name="Ovale Legende 8">
            <a:extLst>
              <a:ext uri="{FF2B5EF4-FFF2-40B4-BE49-F238E27FC236}">
                <a16:creationId xmlns:a16="http://schemas.microsoft.com/office/drawing/2014/main" id="{76FBBEE8-222F-48B2-923B-E0616C629499}"/>
              </a:ext>
            </a:extLst>
          </p:cNvPr>
          <p:cNvSpPr/>
          <p:nvPr/>
        </p:nvSpPr>
        <p:spPr>
          <a:xfrm>
            <a:off x="407368" y="1616606"/>
            <a:ext cx="5372609" cy="31404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sz="2400" dirty="0">
                <a:solidFill>
                  <a:schemeClr val="tx1"/>
                </a:solidFill>
              </a:rPr>
              <a:t>„Generation Z ist </a:t>
            </a:r>
            <a:r>
              <a:rPr lang="de-DE" altLang="de-DE" sz="2400" dirty="0" err="1">
                <a:solidFill>
                  <a:schemeClr val="tx1"/>
                </a:solidFill>
              </a:rPr>
              <a:t>social</a:t>
            </a:r>
            <a:endParaRPr lang="de-DE" altLang="de-DE" sz="2400" dirty="0">
              <a:solidFill>
                <a:schemeClr val="tx1"/>
              </a:solidFill>
            </a:endParaRPr>
          </a:p>
          <a:p>
            <a:pPr algn="ctr"/>
            <a:r>
              <a:rPr lang="de-DE" altLang="de-DE" sz="2400" dirty="0">
                <a:solidFill>
                  <a:schemeClr val="tx1"/>
                </a:solidFill>
              </a:rPr>
              <a:t>Twitter, Instagram und der Griff zum Smartphone</a:t>
            </a:r>
          </a:p>
          <a:p>
            <a:pPr algn="ctr"/>
            <a:r>
              <a:rPr lang="de-DE" altLang="de-DE" sz="2400" dirty="0">
                <a:solidFill>
                  <a:schemeClr val="tx1"/>
                </a:solidFill>
              </a:rPr>
              <a:t>sind so normal, wie für andere die Tasse Kaffee am Morgen.“</a:t>
            </a:r>
          </a:p>
        </p:txBody>
      </p:sp>
      <p:sp>
        <p:nvSpPr>
          <p:cNvPr id="23" name="Rechteck 22">
            <a:extLst>
              <a:ext uri="{FF2B5EF4-FFF2-40B4-BE49-F238E27FC236}">
                <a16:creationId xmlns:a16="http://schemas.microsoft.com/office/drawing/2014/main" id="{FDF19CA0-DF5E-4A1D-B88D-75EE26028FB4}"/>
              </a:ext>
            </a:extLst>
          </p:cNvPr>
          <p:cNvSpPr/>
          <p:nvPr/>
        </p:nvSpPr>
        <p:spPr>
          <a:xfrm>
            <a:off x="407368" y="5419220"/>
            <a:ext cx="4536504" cy="461665"/>
          </a:xfrm>
          <a:prstGeom prst="rect">
            <a:avLst/>
          </a:prstGeom>
        </p:spPr>
        <p:txBody>
          <a:bodyPr wrap="square">
            <a:spAutoFit/>
          </a:bodyPr>
          <a:lstStyle/>
          <a:p>
            <a:r>
              <a:rPr lang="de-DE" altLang="de-DE" sz="2400" dirty="0">
                <a:solidFill>
                  <a:schemeClr val="bg1">
                    <a:lumMod val="65000"/>
                  </a:schemeClr>
                </a:solidFill>
              </a:rPr>
              <a:t>Prof. Dr. Antje-Britta </a:t>
            </a:r>
            <a:r>
              <a:rPr lang="de-DE" altLang="de-DE" sz="2400" dirty="0" err="1">
                <a:solidFill>
                  <a:schemeClr val="bg1">
                    <a:lumMod val="65000"/>
                  </a:schemeClr>
                </a:solidFill>
              </a:rPr>
              <a:t>Mörstedt</a:t>
            </a:r>
            <a:r>
              <a:rPr lang="de-DE" altLang="de-DE" sz="2400" dirty="0">
                <a:solidFill>
                  <a:schemeClr val="bg1">
                    <a:lumMod val="65000"/>
                  </a:schemeClr>
                </a:solidFill>
              </a:rPr>
              <a:t> </a:t>
            </a:r>
          </a:p>
        </p:txBody>
      </p:sp>
    </p:spTree>
    <p:extLst>
      <p:ext uri="{BB962C8B-B14F-4D97-AF65-F5344CB8AC3E}">
        <p14:creationId xmlns:p14="http://schemas.microsoft.com/office/powerpoint/2010/main" val="3426850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9DB09-7BA7-4D63-B0FD-D58ADD79900C}"/>
              </a:ext>
            </a:extLst>
          </p:cNvPr>
          <p:cNvSpPr>
            <a:spLocks noGrp="1"/>
          </p:cNvSpPr>
          <p:nvPr>
            <p:ph type="title" idx="4294967295"/>
          </p:nvPr>
        </p:nvSpPr>
        <p:spPr>
          <a:xfrm>
            <a:off x="319322" y="399428"/>
            <a:ext cx="8543925" cy="847725"/>
          </a:xfrm>
          <a:prstGeom prst="rect">
            <a:avLst/>
          </a:prstGeom>
        </p:spPr>
        <p:txBody>
          <a:bodyPr>
            <a:noAutofit/>
          </a:bodyPr>
          <a:lstStyle/>
          <a:p>
            <a:r>
              <a:rPr lang="en-US" sz="2800" dirty="0" err="1"/>
              <a:t>Einordnung</a:t>
            </a:r>
            <a:r>
              <a:rPr lang="en-US" sz="2800" dirty="0"/>
              <a:t> des Pre- und On-Boarding</a:t>
            </a:r>
          </a:p>
        </p:txBody>
      </p:sp>
      <p:sp>
        <p:nvSpPr>
          <p:cNvPr id="5" name="Foliennummernplatzhalter 4">
            <a:extLst>
              <a:ext uri="{FF2B5EF4-FFF2-40B4-BE49-F238E27FC236}">
                <a16:creationId xmlns:a16="http://schemas.microsoft.com/office/drawing/2014/main" id="{980BED81-AF0A-483F-901D-48E96A958E11}"/>
              </a:ext>
            </a:extLst>
          </p:cNvPr>
          <p:cNvSpPr>
            <a:spLocks noGrp="1"/>
          </p:cNvSpPr>
          <p:nvPr>
            <p:ph type="sldNum" sz="quarter" idx="4294967295"/>
          </p:nvPr>
        </p:nvSpPr>
        <p:spPr>
          <a:xfrm>
            <a:off x="8737600" y="6356351"/>
            <a:ext cx="2311400" cy="365125"/>
          </a:xfrm>
          <a:prstGeom prst="rect">
            <a:avLst/>
          </a:prstGeom>
        </p:spPr>
        <p:txBody>
          <a:bodyPr/>
          <a:lstStyle/>
          <a:p>
            <a:fld id="{E8409B5E-A08C-4754-9C4F-D787A0BBBFD6}" type="slidenum">
              <a:rPr lang="en-US" smtClean="0"/>
              <a:t>40</a:t>
            </a:fld>
            <a:endParaRPr lang="en-US" dirty="0"/>
          </a:p>
        </p:txBody>
      </p:sp>
      <p:sp>
        <p:nvSpPr>
          <p:cNvPr id="191" name="Pfeil: Chevron 190">
            <a:extLst>
              <a:ext uri="{FF2B5EF4-FFF2-40B4-BE49-F238E27FC236}">
                <a16:creationId xmlns:a16="http://schemas.microsoft.com/office/drawing/2014/main" id="{EB339C1C-ED52-4453-823D-E97164B858DC}"/>
              </a:ext>
            </a:extLst>
          </p:cNvPr>
          <p:cNvSpPr/>
          <p:nvPr/>
        </p:nvSpPr>
        <p:spPr>
          <a:xfrm>
            <a:off x="1331640" y="5157193"/>
            <a:ext cx="9516889" cy="1114115"/>
          </a:xfrm>
          <a:prstGeom prst="chevron">
            <a:avLst/>
          </a:prstGeom>
          <a:solidFill>
            <a:srgbClr val="FFC0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4400" dirty="0"/>
              <a:t>On-Boarding</a:t>
            </a:r>
          </a:p>
        </p:txBody>
      </p:sp>
      <p:cxnSp>
        <p:nvCxnSpPr>
          <p:cNvPr id="69" name="Gerader Verbinder 68">
            <a:extLst>
              <a:ext uri="{FF2B5EF4-FFF2-40B4-BE49-F238E27FC236}">
                <a16:creationId xmlns:a16="http://schemas.microsoft.com/office/drawing/2014/main" id="{1A20CC3D-BB3C-4846-A37D-F0689D7D25F4}"/>
              </a:ext>
            </a:extLst>
          </p:cNvPr>
          <p:cNvCxnSpPr>
            <a:cxnSpLocks/>
          </p:cNvCxnSpPr>
          <p:nvPr/>
        </p:nvCxnSpPr>
        <p:spPr>
          <a:xfrm flipV="1">
            <a:off x="7177592" y="1745919"/>
            <a:ext cx="440982" cy="34299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6" name="Rechteck 175">
            <a:extLst>
              <a:ext uri="{FF2B5EF4-FFF2-40B4-BE49-F238E27FC236}">
                <a16:creationId xmlns:a16="http://schemas.microsoft.com/office/drawing/2014/main" id="{63158511-A05C-496D-A004-477D87B0B063}"/>
              </a:ext>
            </a:extLst>
          </p:cNvPr>
          <p:cNvSpPr/>
          <p:nvPr/>
        </p:nvSpPr>
        <p:spPr>
          <a:xfrm>
            <a:off x="1554820" y="3453229"/>
            <a:ext cx="2524957" cy="88690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lstStyle/>
          <a:p>
            <a:r>
              <a:rPr lang="en-US" sz="1600" dirty="0" err="1"/>
              <a:t>Unterzeichnung</a:t>
            </a:r>
            <a:r>
              <a:rPr lang="en-US" sz="1600" dirty="0"/>
              <a:t> des </a:t>
            </a:r>
            <a:r>
              <a:rPr lang="en-US" sz="1600" dirty="0" err="1"/>
              <a:t>Arbeitsvertrages</a:t>
            </a:r>
            <a:r>
              <a:rPr lang="en-US" sz="1600" dirty="0"/>
              <a:t> </a:t>
            </a:r>
            <a:r>
              <a:rPr lang="en-US" sz="1600" dirty="0" err="1"/>
              <a:t>bis</a:t>
            </a:r>
            <a:r>
              <a:rPr lang="en-US" sz="1600" dirty="0"/>
              <a:t> </a:t>
            </a:r>
            <a:r>
              <a:rPr lang="en-US" sz="1600" dirty="0" err="1"/>
              <a:t>zum</a:t>
            </a:r>
            <a:r>
              <a:rPr lang="en-US" sz="1600" dirty="0"/>
              <a:t> </a:t>
            </a:r>
            <a:r>
              <a:rPr lang="en-US" sz="1600" dirty="0" err="1"/>
              <a:t>ersten</a:t>
            </a:r>
            <a:r>
              <a:rPr lang="en-US" sz="1600" dirty="0"/>
              <a:t> </a:t>
            </a:r>
            <a:r>
              <a:rPr lang="en-US" sz="1600" dirty="0" err="1"/>
              <a:t>Arbeitstag</a:t>
            </a:r>
            <a:endParaRPr lang="en-US" sz="1600" dirty="0"/>
          </a:p>
        </p:txBody>
      </p:sp>
      <p:sp>
        <p:nvSpPr>
          <p:cNvPr id="187" name="Rechteck 186">
            <a:extLst>
              <a:ext uri="{FF2B5EF4-FFF2-40B4-BE49-F238E27FC236}">
                <a16:creationId xmlns:a16="http://schemas.microsoft.com/office/drawing/2014/main" id="{D214CC80-D620-44C6-9C40-98E907DA360E}"/>
              </a:ext>
            </a:extLst>
          </p:cNvPr>
          <p:cNvSpPr/>
          <p:nvPr/>
        </p:nvSpPr>
        <p:spPr>
          <a:xfrm>
            <a:off x="4591285" y="3453229"/>
            <a:ext cx="2712265" cy="88690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lstStyle/>
          <a:p>
            <a:r>
              <a:rPr lang="en-US" sz="1600" dirty="0" err="1"/>
              <a:t>Erster</a:t>
            </a:r>
            <a:r>
              <a:rPr lang="en-US" sz="1600" dirty="0"/>
              <a:t> </a:t>
            </a:r>
            <a:r>
              <a:rPr lang="en-US" sz="1600" dirty="0" err="1"/>
              <a:t>Arbeitstag</a:t>
            </a:r>
            <a:r>
              <a:rPr lang="en-US" sz="1600" dirty="0"/>
              <a:t> </a:t>
            </a:r>
            <a:r>
              <a:rPr lang="en-US" sz="1600" dirty="0" err="1"/>
              <a:t>bis</a:t>
            </a:r>
            <a:r>
              <a:rPr lang="en-US" sz="1600" dirty="0"/>
              <a:t> ca. </a:t>
            </a:r>
            <a:r>
              <a:rPr lang="en-US" sz="1600" dirty="0" err="1"/>
              <a:t>dritter</a:t>
            </a:r>
            <a:r>
              <a:rPr lang="en-US" sz="1600" dirty="0"/>
              <a:t> Monat</a:t>
            </a:r>
          </a:p>
        </p:txBody>
      </p:sp>
      <p:sp>
        <p:nvSpPr>
          <p:cNvPr id="188" name="Rechteck 187">
            <a:extLst>
              <a:ext uri="{FF2B5EF4-FFF2-40B4-BE49-F238E27FC236}">
                <a16:creationId xmlns:a16="http://schemas.microsoft.com/office/drawing/2014/main" id="{966FBF7D-24D1-4087-B146-0A8AE218CB8A}"/>
              </a:ext>
            </a:extLst>
          </p:cNvPr>
          <p:cNvSpPr/>
          <p:nvPr/>
        </p:nvSpPr>
        <p:spPr>
          <a:xfrm>
            <a:off x="7848337" y="3453229"/>
            <a:ext cx="2419652" cy="88690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a:lstStyle/>
          <a:p>
            <a:pPr algn="ctr"/>
            <a:r>
              <a:rPr lang="en-US" sz="1600" dirty="0" err="1"/>
              <a:t>Dritter</a:t>
            </a:r>
            <a:r>
              <a:rPr lang="en-US" sz="1600" dirty="0"/>
              <a:t> </a:t>
            </a:r>
            <a:r>
              <a:rPr lang="en-US" sz="1600" dirty="0" err="1"/>
              <a:t>bis</a:t>
            </a:r>
            <a:r>
              <a:rPr lang="en-US" sz="1600" dirty="0"/>
              <a:t> </a:t>
            </a:r>
            <a:r>
              <a:rPr lang="en-US" sz="1600" dirty="0" err="1"/>
              <a:t>zum</a:t>
            </a:r>
            <a:r>
              <a:rPr lang="en-US" sz="1600" dirty="0"/>
              <a:t> </a:t>
            </a:r>
            <a:r>
              <a:rPr lang="en-US" sz="1600" dirty="0" err="1"/>
              <a:t>sechsten</a:t>
            </a:r>
            <a:r>
              <a:rPr lang="en-US" sz="1600" dirty="0"/>
              <a:t> </a:t>
            </a:r>
            <a:r>
              <a:rPr lang="en-US" sz="1600" dirty="0" err="1"/>
              <a:t>oder</a:t>
            </a:r>
            <a:r>
              <a:rPr lang="en-US" sz="1600" dirty="0"/>
              <a:t> </a:t>
            </a:r>
            <a:r>
              <a:rPr lang="en-US" sz="1600" dirty="0" err="1"/>
              <a:t>zwölften</a:t>
            </a:r>
            <a:r>
              <a:rPr lang="en-US" sz="1600" dirty="0"/>
              <a:t> Monat</a:t>
            </a:r>
          </a:p>
        </p:txBody>
      </p:sp>
      <p:grpSp>
        <p:nvGrpSpPr>
          <p:cNvPr id="25" name="Gruppieren 24">
            <a:extLst>
              <a:ext uri="{FF2B5EF4-FFF2-40B4-BE49-F238E27FC236}">
                <a16:creationId xmlns:a16="http://schemas.microsoft.com/office/drawing/2014/main" id="{7DEF1606-B2AD-4CD6-9B27-21FB464B1112}"/>
              </a:ext>
            </a:extLst>
          </p:cNvPr>
          <p:cNvGrpSpPr/>
          <p:nvPr/>
        </p:nvGrpSpPr>
        <p:grpSpPr>
          <a:xfrm rot="10800000">
            <a:off x="1204846" y="1437003"/>
            <a:ext cx="9844154" cy="3576172"/>
            <a:chOff x="2824922" y="1487393"/>
            <a:chExt cx="5513858" cy="2948129"/>
          </a:xfrm>
        </p:grpSpPr>
        <p:cxnSp>
          <p:nvCxnSpPr>
            <p:cNvPr id="12" name="Gerader Verbinder 11">
              <a:extLst>
                <a:ext uri="{FF2B5EF4-FFF2-40B4-BE49-F238E27FC236}">
                  <a16:creationId xmlns:a16="http://schemas.microsoft.com/office/drawing/2014/main" id="{240A56E2-6C06-4AE0-9DAF-207BD9251147}"/>
                </a:ext>
              </a:extLst>
            </p:cNvPr>
            <p:cNvCxnSpPr/>
            <p:nvPr/>
          </p:nvCxnSpPr>
          <p:spPr>
            <a:xfrm>
              <a:off x="2824922" y="1487393"/>
              <a:ext cx="0" cy="29481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DD4B64A-AAA7-496E-99C9-CD54F453D09F}"/>
                </a:ext>
              </a:extLst>
            </p:cNvPr>
            <p:cNvCxnSpPr/>
            <p:nvPr/>
          </p:nvCxnSpPr>
          <p:spPr>
            <a:xfrm>
              <a:off x="8327475" y="1487393"/>
              <a:ext cx="0" cy="29481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CBC4093-FB70-4536-A6C8-219DB42472B2}"/>
                </a:ext>
              </a:extLst>
            </p:cNvPr>
            <p:cNvCxnSpPr>
              <a:cxnSpLocks/>
            </p:cNvCxnSpPr>
            <p:nvPr/>
          </p:nvCxnSpPr>
          <p:spPr>
            <a:xfrm flipH="1">
              <a:off x="2824923" y="4435522"/>
              <a:ext cx="5502552" cy="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678CBFB0-5345-4431-BF67-CB2833FBC336}"/>
                </a:ext>
              </a:extLst>
            </p:cNvPr>
            <p:cNvCxnSpPr>
              <a:cxnSpLocks/>
            </p:cNvCxnSpPr>
            <p:nvPr/>
          </p:nvCxnSpPr>
          <p:spPr>
            <a:xfrm>
              <a:off x="2824922" y="1526781"/>
              <a:ext cx="5513858" cy="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6" name="Eingekerbter Richtungspfeil 5"/>
          <p:cNvSpPr/>
          <p:nvPr/>
        </p:nvSpPr>
        <p:spPr>
          <a:xfrm>
            <a:off x="1271464" y="1917415"/>
            <a:ext cx="3471102" cy="12961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solidFill>
                  <a:schemeClr val="tx1"/>
                </a:solidFill>
              </a:rPr>
              <a:t>Preboarding</a:t>
            </a:r>
            <a:endParaRPr lang="de-DE" dirty="0">
              <a:solidFill>
                <a:schemeClr val="tx1"/>
              </a:solidFill>
            </a:endParaRPr>
          </a:p>
          <a:p>
            <a:pPr algn="ctr"/>
            <a:r>
              <a:rPr lang="de-DE" dirty="0">
                <a:solidFill>
                  <a:schemeClr val="tx1"/>
                </a:solidFill>
              </a:rPr>
              <a:t>(Vorbereitungsphase) </a:t>
            </a:r>
          </a:p>
        </p:txBody>
      </p:sp>
      <p:sp>
        <p:nvSpPr>
          <p:cNvPr id="68" name="Eingekerbter Richtungspfeil 67"/>
          <p:cNvSpPr/>
          <p:nvPr/>
        </p:nvSpPr>
        <p:spPr>
          <a:xfrm>
            <a:off x="4377237" y="1941061"/>
            <a:ext cx="3471102" cy="12961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Orientierungsphase</a:t>
            </a:r>
          </a:p>
        </p:txBody>
      </p:sp>
      <p:sp>
        <p:nvSpPr>
          <p:cNvPr id="70" name="Eingekerbter Richtungspfeil 69"/>
          <p:cNvSpPr/>
          <p:nvPr/>
        </p:nvSpPr>
        <p:spPr>
          <a:xfrm>
            <a:off x="7483009" y="1964707"/>
            <a:ext cx="3471102" cy="1296144"/>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Integrationsphase</a:t>
            </a:r>
          </a:p>
        </p:txBody>
      </p:sp>
    </p:spTree>
    <p:extLst>
      <p:ext uri="{BB962C8B-B14F-4D97-AF65-F5344CB8AC3E}">
        <p14:creationId xmlns:p14="http://schemas.microsoft.com/office/powerpoint/2010/main" val="3206630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757238" y="1937296"/>
            <a:ext cx="6893789" cy="3363912"/>
            <a:chOff x="1650136" y="2184921"/>
            <a:chExt cx="6893789" cy="3363912"/>
          </a:xfrm>
        </p:grpSpPr>
        <p:sp>
          <p:nvSpPr>
            <p:cNvPr id="4" name="Freihandform 3"/>
            <p:cNvSpPr/>
            <p:nvPr/>
          </p:nvSpPr>
          <p:spPr>
            <a:xfrm>
              <a:off x="1650136" y="2184921"/>
              <a:ext cx="6861969" cy="3363912"/>
            </a:xfrm>
            <a:custGeom>
              <a:avLst/>
              <a:gdLst>
                <a:gd name="connsiteX0" fmla="*/ 0 w 6861969"/>
                <a:gd name="connsiteY0" fmla="*/ 0 h 3363912"/>
                <a:gd name="connsiteX1" fmla="*/ 6861969 w 6861969"/>
                <a:gd name="connsiteY1" fmla="*/ 0 h 3363912"/>
                <a:gd name="connsiteX2" fmla="*/ 6861969 w 6861969"/>
                <a:gd name="connsiteY2" fmla="*/ 3363912 h 3363912"/>
                <a:gd name="connsiteX3" fmla="*/ 0 w 6861969"/>
                <a:gd name="connsiteY3" fmla="*/ 3363912 h 3363912"/>
                <a:gd name="connsiteX4" fmla="*/ 0 w 6861969"/>
                <a:gd name="connsiteY4" fmla="*/ 0 h 336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69" h="3363912">
                  <a:moveTo>
                    <a:pt x="0" y="0"/>
                  </a:moveTo>
                  <a:lnTo>
                    <a:pt x="6861969" y="0"/>
                  </a:lnTo>
                  <a:lnTo>
                    <a:pt x="6861969" y="3363912"/>
                  </a:lnTo>
                  <a:lnTo>
                    <a:pt x="0" y="3363912"/>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20" tIns="121920" rIns="3552905" bIns="2476657" numCol="1" spcCol="1270" anchor="ctr" anchorCtr="0">
              <a:noAutofit/>
            </a:bodyPr>
            <a:lstStyle/>
            <a:p>
              <a:pPr algn="ctr" defTabSz="1422400">
                <a:lnSpc>
                  <a:spcPct val="90000"/>
                </a:lnSpc>
                <a:spcAft>
                  <a:spcPct val="35000"/>
                </a:spcAft>
              </a:pPr>
              <a:r>
                <a:rPr lang="de-DE" sz="3200" dirty="0"/>
                <a:t>Fachliche Integration</a:t>
              </a:r>
            </a:p>
          </p:txBody>
        </p:sp>
        <p:sp>
          <p:nvSpPr>
            <p:cNvPr id="9" name="Freihandform 8"/>
            <p:cNvSpPr/>
            <p:nvPr/>
          </p:nvSpPr>
          <p:spPr>
            <a:xfrm>
              <a:off x="1681956" y="3242788"/>
              <a:ext cx="6861969" cy="2186540"/>
            </a:xfrm>
            <a:custGeom>
              <a:avLst/>
              <a:gdLst>
                <a:gd name="connsiteX0" fmla="*/ 0 w 6861969"/>
                <a:gd name="connsiteY0" fmla="*/ 0 h 2186540"/>
                <a:gd name="connsiteX1" fmla="*/ 6861969 w 6861969"/>
                <a:gd name="connsiteY1" fmla="*/ 0 h 2186540"/>
                <a:gd name="connsiteX2" fmla="*/ 6861969 w 6861969"/>
                <a:gd name="connsiteY2" fmla="*/ 2186540 h 2186540"/>
                <a:gd name="connsiteX3" fmla="*/ 0 w 6861969"/>
                <a:gd name="connsiteY3" fmla="*/ 2186540 h 2186540"/>
                <a:gd name="connsiteX4" fmla="*/ 0 w 6861969"/>
                <a:gd name="connsiteY4" fmla="*/ 0 h 218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69" h="2186540">
                  <a:moveTo>
                    <a:pt x="0" y="0"/>
                  </a:moveTo>
                  <a:lnTo>
                    <a:pt x="6861969" y="0"/>
                  </a:lnTo>
                  <a:lnTo>
                    <a:pt x="6861969" y="2186540"/>
                  </a:lnTo>
                  <a:lnTo>
                    <a:pt x="0" y="218654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20" tIns="121920" rIns="3552905" bIns="1299288" numCol="1" spcCol="1270" anchor="ctr" anchorCtr="0">
              <a:noAutofit/>
            </a:bodyPr>
            <a:lstStyle/>
            <a:p>
              <a:pPr algn="ctr" defTabSz="1422400">
                <a:lnSpc>
                  <a:spcPct val="90000"/>
                </a:lnSpc>
                <a:spcAft>
                  <a:spcPct val="35000"/>
                </a:spcAft>
              </a:pPr>
              <a:r>
                <a:rPr lang="de-DE" sz="3200" dirty="0"/>
                <a:t>Soziale Integration</a:t>
              </a:r>
            </a:p>
          </p:txBody>
        </p:sp>
        <p:sp>
          <p:nvSpPr>
            <p:cNvPr id="11" name="Freihandform 10"/>
            <p:cNvSpPr/>
            <p:nvPr/>
          </p:nvSpPr>
          <p:spPr>
            <a:xfrm>
              <a:off x="1681956" y="4251961"/>
              <a:ext cx="6861969" cy="1009172"/>
            </a:xfrm>
            <a:custGeom>
              <a:avLst/>
              <a:gdLst>
                <a:gd name="connsiteX0" fmla="*/ 0 w 6861969"/>
                <a:gd name="connsiteY0" fmla="*/ 0 h 1009172"/>
                <a:gd name="connsiteX1" fmla="*/ 6861969 w 6861969"/>
                <a:gd name="connsiteY1" fmla="*/ 0 h 1009172"/>
                <a:gd name="connsiteX2" fmla="*/ 6861969 w 6861969"/>
                <a:gd name="connsiteY2" fmla="*/ 1009172 h 1009172"/>
                <a:gd name="connsiteX3" fmla="*/ 0 w 6861969"/>
                <a:gd name="connsiteY3" fmla="*/ 1009172 h 1009172"/>
                <a:gd name="connsiteX4" fmla="*/ 0 w 6861969"/>
                <a:gd name="connsiteY4" fmla="*/ 0 h 100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69" h="1009172">
                  <a:moveTo>
                    <a:pt x="0" y="0"/>
                  </a:moveTo>
                  <a:lnTo>
                    <a:pt x="6861969" y="0"/>
                  </a:lnTo>
                  <a:lnTo>
                    <a:pt x="6861969" y="1009172"/>
                  </a:lnTo>
                  <a:lnTo>
                    <a:pt x="0" y="1009172"/>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20" tIns="121920" rIns="3552905" bIns="121920" numCol="1" spcCol="1270" anchor="ctr" anchorCtr="0">
              <a:noAutofit/>
            </a:bodyPr>
            <a:lstStyle/>
            <a:p>
              <a:pPr algn="ctr" defTabSz="1422400">
                <a:lnSpc>
                  <a:spcPct val="90000"/>
                </a:lnSpc>
                <a:spcAft>
                  <a:spcPct val="35000"/>
                </a:spcAft>
              </a:pPr>
              <a:r>
                <a:rPr lang="de-DE" sz="3200" dirty="0"/>
                <a:t>Wertorientierte Integration </a:t>
              </a:r>
            </a:p>
          </p:txBody>
        </p:sp>
        <p:sp>
          <p:nvSpPr>
            <p:cNvPr id="12" name="Freihandform 11"/>
            <p:cNvSpPr/>
            <p:nvPr/>
          </p:nvSpPr>
          <p:spPr>
            <a:xfrm>
              <a:off x="5112940" y="2233613"/>
              <a:ext cx="3430984" cy="1009175"/>
            </a:xfrm>
            <a:custGeom>
              <a:avLst/>
              <a:gdLst>
                <a:gd name="connsiteX0" fmla="*/ 0 w 3430984"/>
                <a:gd name="connsiteY0" fmla="*/ 0 h 1009175"/>
                <a:gd name="connsiteX1" fmla="*/ 3430984 w 3430984"/>
                <a:gd name="connsiteY1" fmla="*/ 0 h 1009175"/>
                <a:gd name="connsiteX2" fmla="*/ 3430984 w 3430984"/>
                <a:gd name="connsiteY2" fmla="*/ 1009175 h 1009175"/>
                <a:gd name="connsiteX3" fmla="*/ 0 w 3430984"/>
                <a:gd name="connsiteY3" fmla="*/ 1009175 h 1009175"/>
                <a:gd name="connsiteX4" fmla="*/ 0 w 3430984"/>
                <a:gd name="connsiteY4" fmla="*/ 0 h 100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984" h="1009175">
                  <a:moveTo>
                    <a:pt x="0" y="0"/>
                  </a:moveTo>
                  <a:lnTo>
                    <a:pt x="3430984" y="0"/>
                  </a:lnTo>
                  <a:lnTo>
                    <a:pt x="3430984" y="1009175"/>
                  </a:lnTo>
                  <a:lnTo>
                    <a:pt x="0" y="1009175"/>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57150" lvl="1" indent="-57150" defTabSz="488950">
                <a:lnSpc>
                  <a:spcPct val="90000"/>
                </a:lnSpc>
                <a:spcAft>
                  <a:spcPct val="15000"/>
                </a:spcAft>
                <a:buChar char="••"/>
              </a:pPr>
              <a:r>
                <a:rPr lang="de-DE" sz="1100" dirty="0"/>
                <a:t>Kenntnisse über Unternehmen und  Arbeitsgebiet </a:t>
              </a:r>
            </a:p>
            <a:p>
              <a:pPr marL="57150" lvl="1" indent="-57150" defTabSz="488950">
                <a:lnSpc>
                  <a:spcPct val="90000"/>
                </a:lnSpc>
                <a:spcAft>
                  <a:spcPct val="15000"/>
                </a:spcAft>
                <a:buChar char="••"/>
              </a:pPr>
              <a:r>
                <a:rPr lang="de-DE" sz="1100" dirty="0"/>
                <a:t>Aneignung Faktenwissen</a:t>
              </a:r>
            </a:p>
            <a:p>
              <a:pPr marL="57150" lvl="1" indent="-57150" defTabSz="488950">
                <a:lnSpc>
                  <a:spcPct val="90000"/>
                </a:lnSpc>
                <a:spcAft>
                  <a:spcPct val="15000"/>
                </a:spcAft>
                <a:buChar char="••"/>
              </a:pPr>
              <a:r>
                <a:rPr lang="de-DE" sz="1100" dirty="0"/>
                <a:t>Einarbeitung in Aufgabenstellungen</a:t>
              </a:r>
            </a:p>
            <a:p>
              <a:pPr marL="57150" lvl="1" indent="-57150" defTabSz="488950">
                <a:lnSpc>
                  <a:spcPct val="90000"/>
                </a:lnSpc>
                <a:spcAft>
                  <a:spcPct val="15000"/>
                </a:spcAft>
                <a:buChar char="••"/>
              </a:pPr>
              <a:r>
                <a:rPr lang="de-DE" sz="1100" dirty="0"/>
                <a:t>Kenntnisse über Organisationstruktur und Ansprechpartner</a:t>
              </a:r>
            </a:p>
          </p:txBody>
        </p:sp>
        <p:sp>
          <p:nvSpPr>
            <p:cNvPr id="13" name="Freihandform 12"/>
            <p:cNvSpPr/>
            <p:nvPr/>
          </p:nvSpPr>
          <p:spPr>
            <a:xfrm>
              <a:off x="5112940" y="3242788"/>
              <a:ext cx="3430984" cy="1009172"/>
            </a:xfrm>
            <a:custGeom>
              <a:avLst/>
              <a:gdLst>
                <a:gd name="connsiteX0" fmla="*/ 0 w 3430984"/>
                <a:gd name="connsiteY0" fmla="*/ 0 h 1009172"/>
                <a:gd name="connsiteX1" fmla="*/ 3430984 w 3430984"/>
                <a:gd name="connsiteY1" fmla="*/ 0 h 1009172"/>
                <a:gd name="connsiteX2" fmla="*/ 3430984 w 3430984"/>
                <a:gd name="connsiteY2" fmla="*/ 1009172 h 1009172"/>
                <a:gd name="connsiteX3" fmla="*/ 0 w 3430984"/>
                <a:gd name="connsiteY3" fmla="*/ 1009172 h 1009172"/>
                <a:gd name="connsiteX4" fmla="*/ 0 w 3430984"/>
                <a:gd name="connsiteY4" fmla="*/ 0 h 100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984" h="1009172">
                  <a:moveTo>
                    <a:pt x="0" y="0"/>
                  </a:moveTo>
                  <a:lnTo>
                    <a:pt x="3430984" y="0"/>
                  </a:lnTo>
                  <a:lnTo>
                    <a:pt x="3430984" y="1009172"/>
                  </a:lnTo>
                  <a:lnTo>
                    <a:pt x="0" y="100917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114300" lvl="1" indent="-114300" defTabSz="577850">
                <a:lnSpc>
                  <a:spcPct val="90000"/>
                </a:lnSpc>
                <a:spcAft>
                  <a:spcPct val="15000"/>
                </a:spcAft>
                <a:buChar char="••"/>
              </a:pPr>
              <a:r>
                <a:rPr lang="de-DE" sz="1300" dirty="0"/>
                <a:t>Vertrauen schaffen im Arbeitsumfeld</a:t>
              </a:r>
            </a:p>
            <a:p>
              <a:pPr marL="114300" lvl="1" indent="-114300" defTabSz="577850">
                <a:lnSpc>
                  <a:spcPct val="90000"/>
                </a:lnSpc>
                <a:spcAft>
                  <a:spcPct val="15000"/>
                </a:spcAft>
                <a:buChar char="••"/>
              </a:pPr>
              <a:r>
                <a:rPr lang="de-DE" sz="1300" dirty="0"/>
                <a:t>Umgang zwischen Vorgesetzten, Kollegen, Teams</a:t>
              </a:r>
            </a:p>
            <a:p>
              <a:pPr marL="114300" lvl="1" indent="-114300" defTabSz="577850">
                <a:lnSpc>
                  <a:spcPct val="90000"/>
                </a:lnSpc>
                <a:spcAft>
                  <a:spcPct val="15000"/>
                </a:spcAft>
                <a:buChar char="••"/>
              </a:pPr>
              <a:r>
                <a:rPr lang="de-DE" sz="1300" dirty="0"/>
                <a:t>Entstehung eines „Wir-Gefühls“</a:t>
              </a:r>
            </a:p>
          </p:txBody>
        </p:sp>
        <p:sp>
          <p:nvSpPr>
            <p:cNvPr id="16" name="Freihandform 15"/>
            <p:cNvSpPr/>
            <p:nvPr/>
          </p:nvSpPr>
          <p:spPr>
            <a:xfrm>
              <a:off x="5112940" y="4251961"/>
              <a:ext cx="3430984" cy="1009172"/>
            </a:xfrm>
            <a:custGeom>
              <a:avLst/>
              <a:gdLst>
                <a:gd name="connsiteX0" fmla="*/ 0 w 3430984"/>
                <a:gd name="connsiteY0" fmla="*/ 0 h 1009172"/>
                <a:gd name="connsiteX1" fmla="*/ 3430984 w 3430984"/>
                <a:gd name="connsiteY1" fmla="*/ 0 h 1009172"/>
                <a:gd name="connsiteX2" fmla="*/ 3430984 w 3430984"/>
                <a:gd name="connsiteY2" fmla="*/ 1009172 h 1009172"/>
                <a:gd name="connsiteX3" fmla="*/ 0 w 3430984"/>
                <a:gd name="connsiteY3" fmla="*/ 1009172 h 1009172"/>
                <a:gd name="connsiteX4" fmla="*/ 0 w 3430984"/>
                <a:gd name="connsiteY4" fmla="*/ 0 h 100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984" h="1009172">
                  <a:moveTo>
                    <a:pt x="0" y="0"/>
                  </a:moveTo>
                  <a:lnTo>
                    <a:pt x="3430984" y="0"/>
                  </a:lnTo>
                  <a:lnTo>
                    <a:pt x="3430984" y="1009172"/>
                  </a:lnTo>
                  <a:lnTo>
                    <a:pt x="0" y="100917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114300" lvl="1" indent="-114300" defTabSz="577850">
                <a:lnSpc>
                  <a:spcPct val="90000"/>
                </a:lnSpc>
                <a:spcAft>
                  <a:spcPct val="15000"/>
                </a:spcAft>
                <a:buChar char="••"/>
              </a:pPr>
              <a:r>
                <a:rPr lang="de-DE" sz="1300" dirty="0"/>
                <a:t>Ziele, Werte und Führungsgrundsätze des Unternehmens vermitteln (Corporate Identity)</a:t>
              </a:r>
            </a:p>
          </p:txBody>
        </p:sp>
      </p:grpSp>
      <p:sp>
        <p:nvSpPr>
          <p:cNvPr id="5" name="Foliennummernplatzhalter 4">
            <a:extLst>
              <a:ext uri="{FF2B5EF4-FFF2-40B4-BE49-F238E27FC236}">
                <a16:creationId xmlns:a16="http://schemas.microsoft.com/office/drawing/2014/main" id="{74DC0B79-B540-4742-BDC0-E8AF403D5AA4}"/>
              </a:ext>
            </a:extLst>
          </p:cNvPr>
          <p:cNvSpPr>
            <a:spLocks noGrp="1"/>
          </p:cNvSpPr>
          <p:nvPr>
            <p:ph type="sldNum" sz="quarter" idx="4294967295"/>
          </p:nvPr>
        </p:nvSpPr>
        <p:spPr>
          <a:xfrm>
            <a:off x="7099300" y="6356350"/>
            <a:ext cx="2311400" cy="365125"/>
          </a:xfrm>
          <a:prstGeom prst="rect">
            <a:avLst/>
          </a:prstGeom>
        </p:spPr>
        <p:txBody>
          <a:bodyPr vert="horz" lIns="91440" tIns="45720" rIns="91440" bIns="45720" rtlCol="0" anchor="ctr"/>
          <a:lstStyle>
            <a:defPPr>
              <a:defRPr lang="de-DE"/>
            </a:defPPr>
            <a:lvl1pPr algn="r" defTabSz="457200" rtl="0" eaLnBrk="1" fontAlgn="auto" hangingPunct="1">
              <a:spcBef>
                <a:spcPts val="0"/>
              </a:spcBef>
              <a:spcAft>
                <a:spcPts val="0"/>
              </a:spcAft>
              <a:defRPr sz="1200" kern="1200">
                <a:solidFill>
                  <a:prstClr val="black">
                    <a:tint val="75000"/>
                  </a:prstClr>
                </a:solidFill>
                <a:latin typeface="Arial"/>
                <a:ea typeface="ＭＳ Ｐゴシック" pitchFamily="34" charset="-128"/>
                <a:cs typeface="+mn-cs"/>
              </a:defRPr>
            </a:lvl1pPr>
            <a:lvl2pPr marL="4572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2pPr>
            <a:lvl3pPr marL="9144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3pPr>
            <a:lvl4pPr marL="13716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4pPr>
            <a:lvl5pPr marL="1828800" algn="l" rtl="0" eaLnBrk="0" fontAlgn="base" hangingPunct="0">
              <a:spcBef>
                <a:spcPct val="0"/>
              </a:spcBef>
              <a:spcAft>
                <a:spcPct val="0"/>
              </a:spcAft>
              <a:defRPr sz="1400" kern="1200">
                <a:solidFill>
                  <a:schemeClr val="tx1"/>
                </a:solidFill>
                <a:latin typeface="Arial MT" pitchFamily="64" charset="0"/>
                <a:ea typeface="ＭＳ Ｐゴシック" pitchFamily="34" charset="-128"/>
                <a:cs typeface="+mn-cs"/>
              </a:defRPr>
            </a:lvl5pPr>
            <a:lvl6pPr marL="2286000" algn="l" defTabSz="914400" rtl="0" eaLnBrk="1" latinLnBrk="0" hangingPunct="1">
              <a:defRPr sz="1400" kern="1200">
                <a:solidFill>
                  <a:schemeClr val="tx1"/>
                </a:solidFill>
                <a:latin typeface="Arial MT" pitchFamily="64" charset="0"/>
                <a:ea typeface="ＭＳ Ｐゴシック" pitchFamily="34" charset="-128"/>
                <a:cs typeface="+mn-cs"/>
              </a:defRPr>
            </a:lvl6pPr>
            <a:lvl7pPr marL="2743200" algn="l" defTabSz="914400" rtl="0" eaLnBrk="1" latinLnBrk="0" hangingPunct="1">
              <a:defRPr sz="1400" kern="1200">
                <a:solidFill>
                  <a:schemeClr val="tx1"/>
                </a:solidFill>
                <a:latin typeface="Arial MT" pitchFamily="64" charset="0"/>
                <a:ea typeface="ＭＳ Ｐゴシック" pitchFamily="34" charset="-128"/>
                <a:cs typeface="+mn-cs"/>
              </a:defRPr>
            </a:lvl7pPr>
            <a:lvl8pPr marL="3200400" algn="l" defTabSz="914400" rtl="0" eaLnBrk="1" latinLnBrk="0" hangingPunct="1">
              <a:defRPr sz="1400" kern="1200">
                <a:solidFill>
                  <a:schemeClr val="tx1"/>
                </a:solidFill>
                <a:latin typeface="Arial MT" pitchFamily="64" charset="0"/>
                <a:ea typeface="ＭＳ Ｐゴシック" pitchFamily="34" charset="-128"/>
                <a:cs typeface="+mn-cs"/>
              </a:defRPr>
            </a:lvl8pPr>
            <a:lvl9pPr marL="3657600" algn="l" defTabSz="914400" rtl="0" eaLnBrk="1" latinLnBrk="0" hangingPunct="1">
              <a:defRPr sz="1400" kern="1200">
                <a:solidFill>
                  <a:schemeClr val="tx1"/>
                </a:solidFill>
                <a:latin typeface="Arial MT" pitchFamily="64" charset="0"/>
                <a:ea typeface="ＭＳ Ｐゴシック" pitchFamily="34" charset="-128"/>
                <a:cs typeface="+mn-cs"/>
              </a:defRPr>
            </a:lvl9pPr>
          </a:lstStyle>
          <a:p>
            <a:pPr>
              <a:defRPr/>
            </a:pPr>
            <a:fld id="{498B232F-8C4B-4B91-B833-56A2911B85E8}" type="slidenum">
              <a:rPr lang="de-DE" smtClean="0"/>
              <a:pPr>
                <a:defRPr/>
              </a:pPr>
              <a:t>41</a:t>
            </a:fld>
            <a:endParaRPr lang="en-US">
              <a:solidFill>
                <a:prstClr val="black">
                  <a:tint val="75000"/>
                </a:prstClr>
              </a:solidFill>
            </a:endParaRPr>
          </a:p>
        </p:txBody>
      </p:sp>
      <p:sp>
        <p:nvSpPr>
          <p:cNvPr id="8" name="Textfeld 7">
            <a:extLst>
              <a:ext uri="{FF2B5EF4-FFF2-40B4-BE49-F238E27FC236}">
                <a16:creationId xmlns:a16="http://schemas.microsoft.com/office/drawing/2014/main" id="{509616D8-62D3-4D31-96A5-0C0D75632374}"/>
              </a:ext>
            </a:extLst>
          </p:cNvPr>
          <p:cNvSpPr txBox="1"/>
          <p:nvPr/>
        </p:nvSpPr>
        <p:spPr>
          <a:xfrm>
            <a:off x="1347901" y="6240934"/>
            <a:ext cx="2593807" cy="230832"/>
          </a:xfrm>
          <a:prstGeom prst="rect">
            <a:avLst/>
          </a:prstGeom>
          <a:noFill/>
        </p:spPr>
        <p:txBody>
          <a:bodyPr wrap="square" rtlCol="0">
            <a:spAutoFit/>
          </a:bodyPr>
          <a:lstStyle/>
          <a:p>
            <a:pPr eaLnBrk="1" fontAlgn="auto" hangingPunct="1">
              <a:spcBef>
                <a:spcPts val="0"/>
              </a:spcBef>
              <a:spcAft>
                <a:spcPts val="0"/>
              </a:spcAft>
            </a:pPr>
            <a:r>
              <a:rPr lang="en-US" sz="900" dirty="0" err="1">
                <a:solidFill>
                  <a:prstClr val="black"/>
                </a:solidFill>
                <a:latin typeface="Arial" panose="020B0604020202020204" pitchFamily="34" charset="0"/>
                <a:ea typeface="+mn-ea"/>
                <a:cs typeface="Arial" panose="020B0604020202020204" pitchFamily="34" charset="0"/>
              </a:rPr>
              <a:t>Vgl</a:t>
            </a:r>
            <a:r>
              <a:rPr lang="en-US" sz="900" dirty="0">
                <a:solidFill>
                  <a:prstClr val="black"/>
                </a:solidFill>
                <a:latin typeface="Arial" panose="020B0604020202020204" pitchFamily="34" charset="0"/>
                <a:ea typeface="+mn-ea"/>
                <a:cs typeface="Arial" panose="020B0604020202020204" pitchFamily="34" charset="0"/>
              </a:rPr>
              <a:t>. Brenner, D., (Onboarding 2014), S. 7 ff. </a:t>
            </a:r>
          </a:p>
        </p:txBody>
      </p:sp>
      <p:sp>
        <p:nvSpPr>
          <p:cNvPr id="14" name="Rechteck 13">
            <a:extLst>
              <a:ext uri="{FF2B5EF4-FFF2-40B4-BE49-F238E27FC236}">
                <a16:creationId xmlns:a16="http://schemas.microsoft.com/office/drawing/2014/main" id="{DA5E36FE-A130-452D-92FA-1E31C5B79108}"/>
              </a:ext>
            </a:extLst>
          </p:cNvPr>
          <p:cNvSpPr/>
          <p:nvPr/>
        </p:nvSpPr>
        <p:spPr>
          <a:xfrm>
            <a:off x="2708218" y="1268761"/>
            <a:ext cx="7160449" cy="546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b="1" dirty="0" err="1">
                <a:solidFill>
                  <a:prstClr val="black"/>
                </a:solidFill>
              </a:rPr>
              <a:t>Ebenen</a:t>
            </a:r>
            <a:r>
              <a:rPr lang="en-US" sz="2400" b="1" dirty="0">
                <a:solidFill>
                  <a:prstClr val="black"/>
                </a:solidFill>
              </a:rPr>
              <a:t> des On-Boarding</a:t>
            </a:r>
          </a:p>
        </p:txBody>
      </p:sp>
      <p:sp>
        <p:nvSpPr>
          <p:cNvPr id="15" name="Pfeil: Chevron 14">
            <a:extLst>
              <a:ext uri="{FF2B5EF4-FFF2-40B4-BE49-F238E27FC236}">
                <a16:creationId xmlns:a16="http://schemas.microsoft.com/office/drawing/2014/main" id="{8D1DF86C-1F1E-4F1C-8A07-C53E87BBEA33}"/>
              </a:ext>
            </a:extLst>
          </p:cNvPr>
          <p:cNvSpPr/>
          <p:nvPr/>
        </p:nvSpPr>
        <p:spPr>
          <a:xfrm>
            <a:off x="1487489" y="350600"/>
            <a:ext cx="3683657" cy="504056"/>
          </a:xfrm>
          <a:prstGeom prst="chevron">
            <a:avLst/>
          </a:prstGeom>
          <a:solidFill>
            <a:srgbClr val="FFC00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eaLnBrk="1" fontAlgn="auto" hangingPunct="1">
              <a:spcBef>
                <a:spcPts val="0"/>
              </a:spcBef>
              <a:spcAft>
                <a:spcPts val="0"/>
              </a:spcAft>
            </a:pPr>
            <a:r>
              <a:rPr lang="en-US" sz="1800" dirty="0">
                <a:solidFill>
                  <a:prstClr val="black">
                    <a:hueOff val="0"/>
                    <a:satOff val="0"/>
                    <a:lumOff val="0"/>
                    <a:alphaOff val="0"/>
                  </a:prstClr>
                </a:solidFill>
              </a:rPr>
              <a:t>On-Boarding</a:t>
            </a:r>
          </a:p>
        </p:txBody>
      </p:sp>
    </p:spTree>
    <p:extLst>
      <p:ext uri="{BB962C8B-B14F-4D97-AF65-F5344CB8AC3E}">
        <p14:creationId xmlns:p14="http://schemas.microsoft.com/office/powerpoint/2010/main" val="35578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B353C-0C4C-4087-8087-B17A132AA714}"/>
              </a:ext>
            </a:extLst>
          </p:cNvPr>
          <p:cNvSpPr>
            <a:spLocks noGrp="1"/>
          </p:cNvSpPr>
          <p:nvPr>
            <p:ph type="title" idx="4294967295"/>
          </p:nvPr>
        </p:nvSpPr>
        <p:spPr>
          <a:xfrm>
            <a:off x="1143000" y="274638"/>
            <a:ext cx="8915400" cy="1143000"/>
          </a:xfrm>
          <a:prstGeom prst="rect">
            <a:avLst/>
          </a:prstGeom>
        </p:spPr>
        <p:txBody>
          <a:bodyPr>
            <a:noAutofit/>
          </a:bodyPr>
          <a:lstStyle/>
          <a:p>
            <a:r>
              <a:rPr lang="de-DE" sz="2800" dirty="0" err="1"/>
              <a:t>Pre</a:t>
            </a:r>
            <a:r>
              <a:rPr lang="de-DE" sz="2800" dirty="0"/>
              <a:t>-Boarding-Maßnahme</a:t>
            </a:r>
            <a:endParaRPr lang="en-US" sz="2800" dirty="0"/>
          </a:p>
        </p:txBody>
      </p:sp>
      <p:pic>
        <p:nvPicPr>
          <p:cNvPr id="7" name="Inhaltsplatzhalt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43001" y="2349500"/>
            <a:ext cx="4333875" cy="3784600"/>
          </a:xfrm>
          <a:prstGeom prst="rect">
            <a:avLst/>
          </a:prstGeom>
        </p:spPr>
      </p:pic>
      <p:sp>
        <p:nvSpPr>
          <p:cNvPr id="5" name="Foliennummernplatzhalter 4">
            <a:extLst>
              <a:ext uri="{FF2B5EF4-FFF2-40B4-BE49-F238E27FC236}">
                <a16:creationId xmlns:a16="http://schemas.microsoft.com/office/drawing/2014/main" id="{510849E9-4CF6-40D0-918E-58D4643BD4BD}"/>
              </a:ext>
            </a:extLst>
          </p:cNvPr>
          <p:cNvSpPr>
            <a:spLocks noGrp="1"/>
          </p:cNvSpPr>
          <p:nvPr>
            <p:ph type="sldNum" sz="quarter" idx="4294967295"/>
          </p:nvPr>
        </p:nvSpPr>
        <p:spPr>
          <a:xfrm>
            <a:off x="8737600" y="6356351"/>
            <a:ext cx="2311400" cy="365125"/>
          </a:xfrm>
          <a:prstGeom prst="rect">
            <a:avLst/>
          </a:prstGeom>
        </p:spPr>
        <p:txBody>
          <a:bodyPr/>
          <a:lstStyle/>
          <a:p>
            <a:fld id="{E8409B5E-A08C-4754-9C4F-D787A0BBBFD6}" type="slidenum">
              <a:rPr lang="en-US" smtClean="0">
                <a:solidFill>
                  <a:prstClr val="black">
                    <a:tint val="75000"/>
                  </a:prstClr>
                </a:solidFill>
              </a:rPr>
              <a:pPr/>
              <a:t>42</a:t>
            </a:fld>
            <a:endParaRPr lang="en-US">
              <a:solidFill>
                <a:prstClr val="black">
                  <a:tint val="75000"/>
                </a:prstClr>
              </a:solidFill>
            </a:endParaRPr>
          </a:p>
        </p:txBody>
      </p:sp>
      <p:sp>
        <p:nvSpPr>
          <p:cNvPr id="4" name="Textfeld 3"/>
          <p:cNvSpPr txBox="1"/>
          <p:nvPr/>
        </p:nvSpPr>
        <p:spPr>
          <a:xfrm>
            <a:off x="1607344" y="1108710"/>
            <a:ext cx="4262676" cy="369332"/>
          </a:xfrm>
          <a:prstGeom prst="rect">
            <a:avLst/>
          </a:prstGeom>
          <a:noFill/>
        </p:spPr>
        <p:txBody>
          <a:bodyPr wrap="square" rtlCol="0">
            <a:spAutoFit/>
          </a:bodyPr>
          <a:lstStyle/>
          <a:p>
            <a:pPr eaLnBrk="1" fontAlgn="auto" hangingPunct="1">
              <a:spcBef>
                <a:spcPts val="0"/>
              </a:spcBef>
              <a:spcAft>
                <a:spcPts val="0"/>
              </a:spcAft>
            </a:pPr>
            <a:r>
              <a:rPr lang="de-DE" sz="1800" b="1" i="1" dirty="0">
                <a:solidFill>
                  <a:srgbClr val="005697"/>
                </a:solidFill>
                <a:latin typeface="Calibri" panose="020F0502020204030204"/>
                <a:ea typeface="+mn-ea"/>
              </a:rPr>
              <a:t>Beispiel-Dokumente von Bang: </a:t>
            </a:r>
          </a:p>
        </p:txBody>
      </p:sp>
      <p:pic>
        <p:nvPicPr>
          <p:cNvPr id="8" name="Bild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505" y="1554164"/>
            <a:ext cx="3325733" cy="2206307"/>
          </a:xfrm>
          <a:prstGeom prst="rect">
            <a:avLst/>
          </a:prstGeom>
        </p:spPr>
      </p:pic>
      <p:pic>
        <p:nvPicPr>
          <p:cNvPr id="9" name="Bild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761" y="4073718"/>
            <a:ext cx="3147219" cy="1735778"/>
          </a:xfrm>
          <a:prstGeom prst="rect">
            <a:avLst/>
          </a:prstGeom>
        </p:spPr>
      </p:pic>
      <p:sp>
        <p:nvSpPr>
          <p:cNvPr id="10" name="Textfeld 9"/>
          <p:cNvSpPr txBox="1"/>
          <p:nvPr/>
        </p:nvSpPr>
        <p:spPr>
          <a:xfrm>
            <a:off x="1762126" y="1570615"/>
            <a:ext cx="2844879" cy="646331"/>
          </a:xfrm>
          <a:prstGeom prst="rect">
            <a:avLst/>
          </a:prstGeom>
          <a:noFill/>
        </p:spPr>
        <p:txBody>
          <a:bodyPr wrap="square" rtlCol="0">
            <a:spAutoFit/>
          </a:bodyPr>
          <a:lstStyle/>
          <a:p>
            <a:pPr eaLnBrk="1" fontAlgn="auto" hangingPunct="1">
              <a:spcBef>
                <a:spcPts val="0"/>
              </a:spcBef>
              <a:spcAft>
                <a:spcPts val="0"/>
              </a:spcAft>
            </a:pPr>
            <a:r>
              <a:rPr lang="de-DE" sz="1800" dirty="0">
                <a:solidFill>
                  <a:srgbClr val="005697"/>
                </a:solidFill>
                <a:latin typeface="Calibri" panose="020F0502020204030204"/>
                <a:ea typeface="+mn-ea"/>
              </a:rPr>
              <a:t>Persönliche Begrüßungspostkarte:</a:t>
            </a:r>
          </a:p>
        </p:txBody>
      </p:sp>
      <p:sp>
        <p:nvSpPr>
          <p:cNvPr id="11" name="Textfeld 10"/>
          <p:cNvSpPr txBox="1"/>
          <p:nvPr/>
        </p:nvSpPr>
        <p:spPr>
          <a:xfrm>
            <a:off x="6733699" y="1188720"/>
            <a:ext cx="3157538" cy="369332"/>
          </a:xfrm>
          <a:prstGeom prst="rect">
            <a:avLst/>
          </a:prstGeom>
          <a:noFill/>
        </p:spPr>
        <p:txBody>
          <a:bodyPr wrap="square" rtlCol="0">
            <a:spAutoFit/>
          </a:bodyPr>
          <a:lstStyle/>
          <a:p>
            <a:pPr eaLnBrk="1" fontAlgn="auto" hangingPunct="1">
              <a:spcBef>
                <a:spcPts val="0"/>
              </a:spcBef>
              <a:spcAft>
                <a:spcPts val="0"/>
              </a:spcAft>
            </a:pPr>
            <a:r>
              <a:rPr lang="de-DE" sz="1800" dirty="0">
                <a:solidFill>
                  <a:srgbClr val="005697"/>
                </a:solidFill>
                <a:latin typeface="Calibri" panose="020F0502020204030204"/>
                <a:ea typeface="+mn-ea"/>
              </a:rPr>
              <a:t>Elternbrief:</a:t>
            </a:r>
          </a:p>
        </p:txBody>
      </p:sp>
    </p:spTree>
    <p:extLst>
      <p:ext uri="{BB962C8B-B14F-4D97-AF65-F5344CB8AC3E}">
        <p14:creationId xmlns:p14="http://schemas.microsoft.com/office/powerpoint/2010/main" val="2063385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21663C45-01B5-4687-9B14-4D15E78304F4}"/>
              </a:ext>
            </a:extLst>
          </p:cNvPr>
          <p:cNvGraphicFramePr>
            <a:graphicFrameLocks noGrp="1"/>
          </p:cNvGraphicFramePr>
          <p:nvPr>
            <p:ph idx="4294967295"/>
          </p:nvPr>
        </p:nvGraphicFramePr>
        <p:xfrm>
          <a:off x="1143000" y="1916113"/>
          <a:ext cx="8569326" cy="4211868"/>
        </p:xfrm>
        <a:graphic>
          <a:graphicData uri="http://schemas.openxmlformats.org/drawingml/2006/table">
            <a:tbl>
              <a:tblPr firstRow="1" bandRow="1">
                <a:tableStyleId>{5C22544A-7EE6-4342-B048-85BDC9FD1C3A}</a:tableStyleId>
              </a:tblPr>
              <a:tblGrid>
                <a:gridCol w="4284663">
                  <a:extLst>
                    <a:ext uri="{9D8B030D-6E8A-4147-A177-3AD203B41FA5}">
                      <a16:colId xmlns:a16="http://schemas.microsoft.com/office/drawing/2014/main" val="20000"/>
                    </a:ext>
                  </a:extLst>
                </a:gridCol>
                <a:gridCol w="4284663">
                  <a:extLst>
                    <a:ext uri="{9D8B030D-6E8A-4147-A177-3AD203B41FA5}">
                      <a16:colId xmlns:a16="http://schemas.microsoft.com/office/drawing/2014/main" val="20001"/>
                    </a:ext>
                  </a:extLst>
                </a:gridCol>
              </a:tblGrid>
              <a:tr h="370898">
                <a:tc>
                  <a:txBody>
                    <a:bodyPr/>
                    <a:lstStyle/>
                    <a:p>
                      <a:r>
                        <a:rPr lang="de-DE" sz="1600" dirty="0"/>
                        <a:t>Gen Y</a:t>
                      </a:r>
                    </a:p>
                  </a:txBody>
                  <a:tcPr marL="91439" marR="91439" marT="45727" marB="45727">
                    <a:solidFill>
                      <a:srgbClr val="003F82"/>
                    </a:solidFill>
                  </a:tcPr>
                </a:tc>
                <a:tc>
                  <a:txBody>
                    <a:bodyPr/>
                    <a:lstStyle/>
                    <a:p>
                      <a:r>
                        <a:rPr lang="de-DE" sz="1600" dirty="0"/>
                        <a:t>Gen Z	</a:t>
                      </a:r>
                    </a:p>
                  </a:txBody>
                  <a:tcPr marL="91439" marR="91439" marT="45727" marB="45727">
                    <a:solidFill>
                      <a:srgbClr val="003F82"/>
                    </a:solidFill>
                  </a:tcPr>
                </a:tc>
                <a:extLst>
                  <a:ext uri="{0D108BD9-81ED-4DB2-BD59-A6C34878D82A}">
                    <a16:rowId xmlns:a16="http://schemas.microsoft.com/office/drawing/2014/main" val="10000"/>
                  </a:ext>
                </a:extLst>
              </a:tr>
              <a:tr h="640181">
                <a:tc>
                  <a:txBody>
                    <a:bodyPr/>
                    <a:lstStyle/>
                    <a:p>
                      <a:r>
                        <a:rPr lang="de-DE" sz="1600" dirty="0">
                          <a:solidFill>
                            <a:srgbClr val="014284"/>
                          </a:solidFill>
                        </a:rPr>
                        <a:t>Schätzen Arbeitsplatzsicherheit,</a:t>
                      </a:r>
                      <a:r>
                        <a:rPr lang="de-DE" sz="1600" baseline="0" dirty="0">
                          <a:solidFill>
                            <a:srgbClr val="014284"/>
                          </a:solidFill>
                        </a:rPr>
                        <a:t> sind aber immer offen für andere Optionen</a:t>
                      </a:r>
                      <a:endParaRPr lang="de-DE" sz="1600" dirty="0">
                        <a:solidFill>
                          <a:srgbClr val="014284"/>
                        </a:solidFill>
                      </a:endParaRPr>
                    </a:p>
                  </a:txBody>
                  <a:tcPr marL="91439" marR="91439" marT="45727" marB="45727"/>
                </a:tc>
                <a:tc>
                  <a:txBody>
                    <a:bodyPr/>
                    <a:lstStyle/>
                    <a:p>
                      <a:r>
                        <a:rPr lang="de-DE" sz="1600" dirty="0">
                          <a:solidFill>
                            <a:srgbClr val="014284"/>
                          </a:solidFill>
                        </a:rPr>
                        <a:t>Arbeitsplatzsicherheit</a:t>
                      </a:r>
                      <a:r>
                        <a:rPr lang="de-DE" sz="1600" baseline="0" dirty="0">
                          <a:solidFill>
                            <a:srgbClr val="014284"/>
                          </a:solidFill>
                        </a:rPr>
                        <a:t> ist ihnen enorm wichtig</a:t>
                      </a:r>
                      <a:endParaRPr lang="de-DE" sz="1600" dirty="0">
                        <a:solidFill>
                          <a:srgbClr val="014284"/>
                        </a:solidFill>
                      </a:endParaRPr>
                    </a:p>
                  </a:txBody>
                  <a:tcPr marL="91439" marR="91439" marT="45727" marB="45727"/>
                </a:tc>
                <a:extLst>
                  <a:ext uri="{0D108BD9-81ED-4DB2-BD59-A6C34878D82A}">
                    <a16:rowId xmlns:a16="http://schemas.microsoft.com/office/drawing/2014/main" val="10001"/>
                  </a:ext>
                </a:extLst>
              </a:tr>
              <a:tr h="914544">
                <a:tc>
                  <a:txBody>
                    <a:bodyPr/>
                    <a:lstStyle/>
                    <a:p>
                      <a:r>
                        <a:rPr lang="de-DE" sz="1600" dirty="0">
                          <a:solidFill>
                            <a:srgbClr val="014284"/>
                          </a:solidFill>
                        </a:rPr>
                        <a:t>Entgelt</a:t>
                      </a:r>
                      <a:r>
                        <a:rPr lang="de-DE" sz="1600" baseline="0" dirty="0">
                          <a:solidFill>
                            <a:srgbClr val="014284"/>
                          </a:solidFill>
                        </a:rPr>
                        <a:t> ist für sie ein wichtiger Hygienefaktor, der nicht unbedingt die Motivation fördert</a:t>
                      </a:r>
                      <a:endParaRPr lang="de-DE" sz="1600" dirty="0">
                        <a:solidFill>
                          <a:srgbClr val="014284"/>
                        </a:solidFill>
                      </a:endParaRPr>
                    </a:p>
                  </a:txBody>
                  <a:tcPr marL="91439" marR="91439" marT="45727" marB="45727"/>
                </a:tc>
                <a:tc>
                  <a:txBody>
                    <a:bodyPr/>
                    <a:lstStyle/>
                    <a:p>
                      <a:r>
                        <a:rPr lang="de-DE" sz="1600" dirty="0">
                          <a:solidFill>
                            <a:srgbClr val="014284"/>
                          </a:solidFill>
                        </a:rPr>
                        <a:t>Faire</a:t>
                      </a:r>
                      <a:r>
                        <a:rPr lang="de-DE" sz="1600" baseline="0" dirty="0">
                          <a:solidFill>
                            <a:srgbClr val="014284"/>
                          </a:solidFill>
                        </a:rPr>
                        <a:t> Entlohnung, die aber nicht im Fokus steht</a:t>
                      </a:r>
                      <a:endParaRPr lang="de-DE" sz="1600" dirty="0">
                        <a:solidFill>
                          <a:srgbClr val="014284"/>
                        </a:solidFill>
                      </a:endParaRPr>
                    </a:p>
                  </a:txBody>
                  <a:tcPr marL="91439" marR="91439" marT="45727" marB="45727"/>
                </a:tc>
                <a:extLst>
                  <a:ext uri="{0D108BD9-81ED-4DB2-BD59-A6C34878D82A}">
                    <a16:rowId xmlns:a16="http://schemas.microsoft.com/office/drawing/2014/main" val="10002"/>
                  </a:ext>
                </a:extLst>
              </a:tr>
              <a:tr h="1463271">
                <a:tc>
                  <a:txBody>
                    <a:bodyPr/>
                    <a:lstStyle/>
                    <a:p>
                      <a:r>
                        <a:rPr lang="de-DE" sz="1600" dirty="0">
                          <a:solidFill>
                            <a:srgbClr val="014284"/>
                          </a:solidFill>
                        </a:rPr>
                        <a:t>Mit Helikoptereltern groß geworden, die ihnen alles abgenommen haben, sind</a:t>
                      </a:r>
                      <a:r>
                        <a:rPr lang="de-DE" sz="1600" baseline="0" dirty="0">
                          <a:solidFill>
                            <a:srgbClr val="014284"/>
                          </a:solidFill>
                        </a:rPr>
                        <a:t> gut zu binden mit: Gutscheine für das Fitnessstudio, Vermittlung von Kinderbetreuung, Haushaltshilfen </a:t>
                      </a:r>
                      <a:r>
                        <a:rPr lang="de-DE" sz="1600" baseline="0" dirty="0" err="1">
                          <a:solidFill>
                            <a:srgbClr val="014284"/>
                          </a:solidFill>
                        </a:rPr>
                        <a:t>u.ä.</a:t>
                      </a:r>
                      <a:endParaRPr lang="de-DE" sz="1600" dirty="0">
                        <a:solidFill>
                          <a:srgbClr val="014284"/>
                        </a:solidFill>
                      </a:endParaRPr>
                    </a:p>
                  </a:txBody>
                  <a:tcPr marL="91439" marR="91439" marT="45727" marB="45727"/>
                </a:tc>
                <a:tc>
                  <a:txBody>
                    <a:bodyPr/>
                    <a:lstStyle/>
                    <a:p>
                      <a:r>
                        <a:rPr lang="de-DE" sz="1600" dirty="0">
                          <a:solidFill>
                            <a:srgbClr val="014284"/>
                          </a:solidFill>
                        </a:rPr>
                        <a:t>Besprechen</a:t>
                      </a:r>
                      <a:r>
                        <a:rPr lang="de-DE" sz="1600" baseline="0" dirty="0">
                          <a:solidFill>
                            <a:srgbClr val="014284"/>
                          </a:solidFill>
                        </a:rPr>
                        <a:t> Zusatzleistungen/Entgelte gerne mal mit den Eltern, wünschen oft intensive Erklärungen, möchten Optionen aufgezeigt bekommen und deren Vorteile</a:t>
                      </a:r>
                      <a:endParaRPr lang="de-DE" sz="1600" dirty="0">
                        <a:solidFill>
                          <a:srgbClr val="014284"/>
                        </a:solidFill>
                      </a:endParaRPr>
                    </a:p>
                  </a:txBody>
                  <a:tcPr marL="91439" marR="91439" marT="45727" marB="45727"/>
                </a:tc>
                <a:extLst>
                  <a:ext uri="{0D108BD9-81ED-4DB2-BD59-A6C34878D82A}">
                    <a16:rowId xmlns:a16="http://schemas.microsoft.com/office/drawing/2014/main" val="10003"/>
                  </a:ext>
                </a:extLst>
              </a:tr>
              <a:tr h="640181">
                <a:tc>
                  <a:txBody>
                    <a:bodyPr/>
                    <a:lstStyle/>
                    <a:p>
                      <a:r>
                        <a:rPr lang="de-DE" sz="1600" dirty="0">
                          <a:solidFill>
                            <a:srgbClr val="014284"/>
                          </a:solidFill>
                        </a:rPr>
                        <a:t>Benötigen positives zeitnahes Feedback und Belohnungen</a:t>
                      </a:r>
                    </a:p>
                  </a:txBody>
                  <a:tcPr marL="91439" marR="91439" marT="45727" marB="45727"/>
                </a:tc>
                <a:tc>
                  <a:txBody>
                    <a:bodyPr/>
                    <a:lstStyle/>
                    <a:p>
                      <a:r>
                        <a:rPr lang="de-DE" sz="1600" dirty="0">
                          <a:solidFill>
                            <a:srgbClr val="014284"/>
                          </a:solidFill>
                        </a:rPr>
                        <a:t>Bevorzugen ehrliches Feedback, sind relativ</a:t>
                      </a:r>
                      <a:r>
                        <a:rPr lang="de-DE" sz="1600" baseline="0" dirty="0">
                          <a:solidFill>
                            <a:srgbClr val="014284"/>
                          </a:solidFill>
                        </a:rPr>
                        <a:t> ehrgeizig und belastbar, wenn sie Interesse an etwas haben</a:t>
                      </a:r>
                      <a:endParaRPr lang="de-DE" sz="1600" dirty="0">
                        <a:solidFill>
                          <a:srgbClr val="014284"/>
                        </a:solidFill>
                      </a:endParaRPr>
                    </a:p>
                  </a:txBody>
                  <a:tcPr marL="91439" marR="91439" marT="45727" marB="45727"/>
                </a:tc>
                <a:extLst>
                  <a:ext uri="{0D108BD9-81ED-4DB2-BD59-A6C34878D82A}">
                    <a16:rowId xmlns:a16="http://schemas.microsoft.com/office/drawing/2014/main" val="10004"/>
                  </a:ext>
                </a:extLst>
              </a:tr>
            </a:tbl>
          </a:graphicData>
        </a:graphic>
      </p:graphicFrame>
      <p:sp>
        <p:nvSpPr>
          <p:cNvPr id="217110" name="Titel 3">
            <a:extLst>
              <a:ext uri="{FF2B5EF4-FFF2-40B4-BE49-F238E27FC236}">
                <a16:creationId xmlns:a16="http://schemas.microsoft.com/office/drawing/2014/main" id="{4E64CA38-23EE-4718-806B-CDD9D52913BA}"/>
              </a:ext>
            </a:extLst>
          </p:cNvPr>
          <p:cNvSpPr>
            <a:spLocks noGrp="1"/>
          </p:cNvSpPr>
          <p:nvPr>
            <p:ph type="title" idx="4294967295"/>
          </p:nvPr>
        </p:nvSpPr>
        <p:spPr bwMode="auto">
          <a:xfrm>
            <a:off x="1143000" y="1277938"/>
            <a:ext cx="68405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sz="2400" b="1">
                <a:solidFill>
                  <a:srgbClr val="014284"/>
                </a:solidFill>
              </a:rPr>
              <a:t>Cultivation – Einsatz und Entwicklung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394E4AFF-A128-45CC-8251-647F61F4B0E1}"/>
              </a:ext>
            </a:extLst>
          </p:cNvPr>
          <p:cNvGraphicFramePr>
            <a:graphicFrameLocks noGrp="1"/>
          </p:cNvGraphicFramePr>
          <p:nvPr>
            <p:ph idx="4294967295"/>
          </p:nvPr>
        </p:nvGraphicFramePr>
        <p:xfrm>
          <a:off x="1143000" y="2017713"/>
          <a:ext cx="7850188" cy="4029074"/>
        </p:xfrm>
        <a:graphic>
          <a:graphicData uri="http://schemas.openxmlformats.org/drawingml/2006/table">
            <a:tbl>
              <a:tblPr firstRow="1" bandRow="1">
                <a:tableStyleId>{5C22544A-7EE6-4342-B048-85BDC9FD1C3A}</a:tableStyleId>
              </a:tblPr>
              <a:tblGrid>
                <a:gridCol w="3925094">
                  <a:extLst>
                    <a:ext uri="{9D8B030D-6E8A-4147-A177-3AD203B41FA5}">
                      <a16:colId xmlns:a16="http://schemas.microsoft.com/office/drawing/2014/main" val="20000"/>
                    </a:ext>
                  </a:extLst>
                </a:gridCol>
                <a:gridCol w="3925094">
                  <a:extLst>
                    <a:ext uri="{9D8B030D-6E8A-4147-A177-3AD203B41FA5}">
                      <a16:colId xmlns:a16="http://schemas.microsoft.com/office/drawing/2014/main" val="20001"/>
                    </a:ext>
                  </a:extLst>
                </a:gridCol>
              </a:tblGrid>
              <a:tr h="370898">
                <a:tc>
                  <a:txBody>
                    <a:bodyPr/>
                    <a:lstStyle/>
                    <a:p>
                      <a:r>
                        <a:rPr lang="de-DE" sz="1600" dirty="0"/>
                        <a:t>Gen Y</a:t>
                      </a:r>
                    </a:p>
                  </a:txBody>
                  <a:tcPr marL="91455" marR="91455" marT="45727" marB="45727">
                    <a:solidFill>
                      <a:srgbClr val="003F82"/>
                    </a:solidFill>
                  </a:tcPr>
                </a:tc>
                <a:tc>
                  <a:txBody>
                    <a:bodyPr/>
                    <a:lstStyle/>
                    <a:p>
                      <a:r>
                        <a:rPr lang="de-DE" sz="1600" dirty="0"/>
                        <a:t>Gen Z</a:t>
                      </a:r>
                    </a:p>
                  </a:txBody>
                  <a:tcPr marL="91455" marR="91455" marT="45727" marB="45727">
                    <a:solidFill>
                      <a:srgbClr val="003F82"/>
                    </a:solidFill>
                  </a:tcPr>
                </a:tc>
                <a:extLst>
                  <a:ext uri="{0D108BD9-81ED-4DB2-BD59-A6C34878D82A}">
                    <a16:rowId xmlns:a16="http://schemas.microsoft.com/office/drawing/2014/main" val="10000"/>
                  </a:ext>
                </a:extLst>
              </a:tr>
              <a:tr h="914544">
                <a:tc>
                  <a:txBody>
                    <a:bodyPr/>
                    <a:lstStyle/>
                    <a:p>
                      <a:r>
                        <a:rPr lang="de-DE" sz="1600" dirty="0">
                          <a:solidFill>
                            <a:srgbClr val="014284"/>
                          </a:solidFill>
                        </a:rPr>
                        <a:t>Bevorzugen einen modernen Arbeitsplatz mit angenehmer</a:t>
                      </a:r>
                      <a:r>
                        <a:rPr lang="de-DE" sz="1600" baseline="0" dirty="0">
                          <a:solidFill>
                            <a:srgbClr val="014284"/>
                          </a:solidFill>
                        </a:rPr>
                        <a:t> Atmosphäre (Wohlfühlfaktor)</a:t>
                      </a:r>
                      <a:endParaRPr lang="de-DE" sz="1600" dirty="0">
                        <a:solidFill>
                          <a:srgbClr val="014284"/>
                        </a:solidFill>
                      </a:endParaRPr>
                    </a:p>
                  </a:txBody>
                  <a:tcPr marL="91455" marR="91455" marT="45727" marB="45727"/>
                </a:tc>
                <a:tc>
                  <a:txBody>
                    <a:bodyPr/>
                    <a:lstStyle/>
                    <a:p>
                      <a:r>
                        <a:rPr lang="de-DE" sz="1600" dirty="0">
                          <a:solidFill>
                            <a:srgbClr val="014284"/>
                          </a:solidFill>
                        </a:rPr>
                        <a:t>Wie die Gen Y</a:t>
                      </a:r>
                      <a:r>
                        <a:rPr lang="de-DE" sz="1600" baseline="0" dirty="0">
                          <a:solidFill>
                            <a:srgbClr val="014284"/>
                          </a:solidFill>
                        </a:rPr>
                        <a:t> nur gewinnt die Digitalisierung für diese Generation an Bedeutung</a:t>
                      </a:r>
                      <a:endParaRPr lang="de-DE" sz="1600" dirty="0">
                        <a:solidFill>
                          <a:srgbClr val="014284"/>
                        </a:solidFill>
                      </a:endParaRPr>
                    </a:p>
                  </a:txBody>
                  <a:tcPr marL="91455" marR="91455" marT="45727" marB="45727"/>
                </a:tc>
                <a:extLst>
                  <a:ext uri="{0D108BD9-81ED-4DB2-BD59-A6C34878D82A}">
                    <a16:rowId xmlns:a16="http://schemas.microsoft.com/office/drawing/2014/main" val="10001"/>
                  </a:ext>
                </a:extLst>
              </a:tr>
              <a:tr h="914544">
                <a:tc>
                  <a:txBody>
                    <a:bodyPr/>
                    <a:lstStyle/>
                    <a:p>
                      <a:r>
                        <a:rPr lang="de-DE" sz="1600" dirty="0">
                          <a:solidFill>
                            <a:srgbClr val="014284"/>
                          </a:solidFill>
                        </a:rPr>
                        <a:t>Mögen keine klassischen</a:t>
                      </a:r>
                      <a:r>
                        <a:rPr lang="de-DE" sz="1600" baseline="0" dirty="0">
                          <a:solidFill>
                            <a:srgbClr val="014284"/>
                          </a:solidFill>
                        </a:rPr>
                        <a:t> Strukturen und agieren auf Augenhöhe. Autoritäten können sie nur schwer akzeptieren.</a:t>
                      </a:r>
                      <a:endParaRPr lang="de-DE" sz="1600" dirty="0">
                        <a:solidFill>
                          <a:srgbClr val="014284"/>
                        </a:solidFill>
                      </a:endParaRPr>
                    </a:p>
                  </a:txBody>
                  <a:tcPr marL="91455" marR="91455" marT="45727" marB="45727"/>
                </a:tc>
                <a:tc>
                  <a:txBody>
                    <a:bodyPr/>
                    <a:lstStyle/>
                    <a:p>
                      <a:r>
                        <a:rPr lang="de-DE" sz="1600" dirty="0">
                          <a:solidFill>
                            <a:srgbClr val="014284"/>
                          </a:solidFill>
                        </a:rPr>
                        <a:t>Mögen klare</a:t>
                      </a:r>
                      <a:r>
                        <a:rPr lang="de-DE" sz="1600" baseline="0" dirty="0">
                          <a:solidFill>
                            <a:srgbClr val="014284"/>
                          </a:solidFill>
                        </a:rPr>
                        <a:t> Strukturen unter der Bedingung, dass sie ernst genommen werden</a:t>
                      </a:r>
                      <a:endParaRPr lang="de-DE" sz="1600" dirty="0">
                        <a:solidFill>
                          <a:srgbClr val="014284"/>
                        </a:solidFill>
                      </a:endParaRPr>
                    </a:p>
                  </a:txBody>
                  <a:tcPr marL="91455" marR="91455" marT="45727" marB="45727"/>
                </a:tc>
                <a:extLst>
                  <a:ext uri="{0D108BD9-81ED-4DB2-BD59-A6C34878D82A}">
                    <a16:rowId xmlns:a16="http://schemas.microsoft.com/office/drawing/2014/main" val="10002"/>
                  </a:ext>
                </a:extLst>
              </a:tr>
              <a:tr h="640181">
                <a:tc>
                  <a:txBody>
                    <a:bodyPr/>
                    <a:lstStyle/>
                    <a:p>
                      <a:r>
                        <a:rPr lang="de-DE" sz="1600" dirty="0">
                          <a:solidFill>
                            <a:srgbClr val="014284"/>
                          </a:solidFill>
                        </a:rPr>
                        <a:t>Flache</a:t>
                      </a:r>
                      <a:r>
                        <a:rPr lang="de-DE" sz="1600" baseline="0" dirty="0">
                          <a:solidFill>
                            <a:srgbClr val="014284"/>
                          </a:solidFill>
                        </a:rPr>
                        <a:t> Hierarchien, direkte Kommunikationswege</a:t>
                      </a:r>
                      <a:endParaRPr lang="de-DE" sz="1600" dirty="0">
                        <a:solidFill>
                          <a:srgbClr val="014284"/>
                        </a:solidFill>
                      </a:endParaRPr>
                    </a:p>
                  </a:txBody>
                  <a:tcPr marL="91455" marR="91455" marT="45727" marB="45727"/>
                </a:tc>
                <a:tc>
                  <a:txBody>
                    <a:bodyPr/>
                    <a:lstStyle/>
                    <a:p>
                      <a:r>
                        <a:rPr lang="de-DE" sz="1600" dirty="0">
                          <a:solidFill>
                            <a:srgbClr val="014284"/>
                          </a:solidFill>
                        </a:rPr>
                        <a:t>Wollen einen kompetenten Vorgesetzten</a:t>
                      </a:r>
                    </a:p>
                  </a:txBody>
                  <a:tcPr marL="91455" marR="91455" marT="45727" marB="45727"/>
                </a:tc>
                <a:extLst>
                  <a:ext uri="{0D108BD9-81ED-4DB2-BD59-A6C34878D82A}">
                    <a16:rowId xmlns:a16="http://schemas.microsoft.com/office/drawing/2014/main" val="10003"/>
                  </a:ext>
                </a:extLst>
              </a:tr>
              <a:tr h="1188907">
                <a:tc>
                  <a:txBody>
                    <a:bodyPr/>
                    <a:lstStyle/>
                    <a:p>
                      <a:r>
                        <a:rPr lang="de-DE" sz="1600" dirty="0">
                          <a:solidFill>
                            <a:srgbClr val="014284"/>
                          </a:solidFill>
                        </a:rPr>
                        <a:t>Lebensqualität</a:t>
                      </a:r>
                      <a:r>
                        <a:rPr lang="de-DE" sz="1600" baseline="0" dirty="0">
                          <a:solidFill>
                            <a:srgbClr val="014284"/>
                          </a:solidFill>
                        </a:rPr>
                        <a:t> steht für sie im Fokus, persönliches Wohlbefinden und Freizeitaktivitäten  und Zeit für ihre Beziehungen sind ihnen wichtig</a:t>
                      </a:r>
                      <a:endParaRPr lang="de-DE" sz="1600" dirty="0">
                        <a:solidFill>
                          <a:srgbClr val="014284"/>
                        </a:solidFill>
                      </a:endParaRPr>
                    </a:p>
                  </a:txBody>
                  <a:tcPr marL="91455" marR="91455" marT="45727" marB="45727"/>
                </a:tc>
                <a:tc>
                  <a:txBody>
                    <a:bodyPr/>
                    <a:lstStyle/>
                    <a:p>
                      <a:r>
                        <a:rPr lang="de-DE" sz="1600" dirty="0">
                          <a:solidFill>
                            <a:srgbClr val="014284"/>
                          </a:solidFill>
                        </a:rPr>
                        <a:t>Arbeitgeber</a:t>
                      </a:r>
                      <a:r>
                        <a:rPr lang="de-DE" sz="1600" baseline="0" dirty="0">
                          <a:solidFill>
                            <a:srgbClr val="014284"/>
                          </a:solidFill>
                        </a:rPr>
                        <a:t> sollten hier sehr wachsam sein, da noch nicht klar ist, wie die Entwicklung sein wird.</a:t>
                      </a:r>
                      <a:endParaRPr lang="de-DE" sz="1600" dirty="0">
                        <a:solidFill>
                          <a:srgbClr val="014284"/>
                        </a:solidFill>
                      </a:endParaRPr>
                    </a:p>
                  </a:txBody>
                  <a:tcPr marL="91455" marR="91455" marT="45727" marB="45727"/>
                </a:tc>
                <a:extLst>
                  <a:ext uri="{0D108BD9-81ED-4DB2-BD59-A6C34878D82A}">
                    <a16:rowId xmlns:a16="http://schemas.microsoft.com/office/drawing/2014/main" val="10004"/>
                  </a:ext>
                </a:extLst>
              </a:tr>
            </a:tbl>
          </a:graphicData>
        </a:graphic>
      </p:graphicFrame>
      <p:sp>
        <p:nvSpPr>
          <p:cNvPr id="218134" name="Titel 3">
            <a:extLst>
              <a:ext uri="{FF2B5EF4-FFF2-40B4-BE49-F238E27FC236}">
                <a16:creationId xmlns:a16="http://schemas.microsoft.com/office/drawing/2014/main" id="{7435DF15-E010-47A7-825B-24555BF0A5A1}"/>
              </a:ext>
            </a:extLst>
          </p:cNvPr>
          <p:cNvSpPr>
            <a:spLocks noGrp="1"/>
          </p:cNvSpPr>
          <p:nvPr>
            <p:ph type="title" idx="4294967295"/>
          </p:nvPr>
        </p:nvSpPr>
        <p:spPr bwMode="auto">
          <a:xfrm>
            <a:off x="1143000" y="1277938"/>
            <a:ext cx="68405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sz="2400" b="1">
                <a:solidFill>
                  <a:srgbClr val="014284"/>
                </a:solidFill>
              </a:rPr>
              <a:t>Cultivation – Einsatz und Entwicklung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feld 1"/>
          <p:cNvSpPr txBox="1">
            <a:spLocks noChangeArrowheads="1"/>
          </p:cNvSpPr>
          <p:nvPr/>
        </p:nvSpPr>
        <p:spPr bwMode="auto">
          <a:xfrm>
            <a:off x="2135560" y="1772817"/>
            <a:ext cx="92170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de-DE" altLang="de-DE" sz="3600" dirty="0">
                <a:latin typeface="Arial MT" pitchFamily="64" charset="0"/>
              </a:rPr>
              <a:t>Aspekte Führung 	im Hinblick auf</a:t>
            </a:r>
          </a:p>
          <a:p>
            <a:pPr>
              <a:spcBef>
                <a:spcPct val="0"/>
              </a:spcBef>
              <a:buFontTx/>
              <a:buNone/>
            </a:pPr>
            <a:r>
              <a:rPr lang="de-DE" altLang="de-DE" sz="3600" dirty="0">
                <a:latin typeface="Arial MT" pitchFamily="64" charset="0"/>
              </a:rPr>
              <a:t>		</a:t>
            </a:r>
            <a:r>
              <a:rPr lang="de-DE" altLang="de-DE" sz="3600" dirty="0" err="1">
                <a:latin typeface="Arial MT" pitchFamily="64" charset="0"/>
              </a:rPr>
              <a:t>GenZ</a:t>
            </a:r>
            <a:endParaRPr lang="de-DE" altLang="de-DE" sz="3600" dirty="0">
              <a:latin typeface="Arial MT" pitchFamily="6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43000" y="274638"/>
            <a:ext cx="8915400" cy="1143000"/>
          </a:xfrm>
        </p:spPr>
        <p:txBody>
          <a:bodyPr rtlCol="0">
            <a:normAutofit/>
          </a:bodyPr>
          <a:lstStyle/>
          <a:p>
            <a:pPr eaLnBrk="1" fontAlgn="auto" hangingPunct="1">
              <a:spcAft>
                <a:spcPts val="0"/>
              </a:spcAft>
              <a:defRPr/>
            </a:pPr>
            <a:r>
              <a:rPr lang="de-DE" sz="2400" dirty="0"/>
              <a:t>Führung</a:t>
            </a:r>
          </a:p>
        </p:txBody>
      </p:sp>
      <p:sp>
        <p:nvSpPr>
          <p:cNvPr id="3" name="Inhaltsplatzhalter 2"/>
          <p:cNvSpPr txBox="1">
            <a:spLocks/>
          </p:cNvSpPr>
          <p:nvPr/>
        </p:nvSpPr>
        <p:spPr>
          <a:xfrm>
            <a:off x="1271465" y="1484784"/>
            <a:ext cx="9204325" cy="48577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defRPr/>
            </a:pPr>
            <a:r>
              <a:rPr lang="de-DE" altLang="de-DE" sz="1800" dirty="0">
                <a:solidFill>
                  <a:srgbClr val="003F82"/>
                </a:solidFill>
              </a:rPr>
              <a:t> </a:t>
            </a:r>
            <a:r>
              <a:rPr lang="de-DE" altLang="de-DE" sz="1800" dirty="0" err="1">
                <a:solidFill>
                  <a:srgbClr val="003F82"/>
                </a:solidFill>
              </a:rPr>
              <a:t>GenY</a:t>
            </a:r>
            <a:r>
              <a:rPr lang="de-DE" altLang="de-DE" sz="1800" dirty="0">
                <a:solidFill>
                  <a:srgbClr val="003F82"/>
                </a:solidFill>
              </a:rPr>
              <a:t> und </a:t>
            </a:r>
            <a:r>
              <a:rPr lang="de-DE" altLang="de-DE" sz="1800" dirty="0" err="1">
                <a:solidFill>
                  <a:srgbClr val="003F82"/>
                </a:solidFill>
              </a:rPr>
              <a:t>GenZ</a:t>
            </a:r>
            <a:r>
              <a:rPr lang="de-DE" altLang="de-DE" sz="1800" dirty="0">
                <a:solidFill>
                  <a:srgbClr val="003F82"/>
                </a:solidFill>
              </a:rPr>
              <a:t> möchten </a:t>
            </a:r>
            <a:r>
              <a:rPr lang="de-DE" altLang="de-DE" sz="1800" b="1" dirty="0">
                <a:solidFill>
                  <a:srgbClr val="003F82"/>
                </a:solidFill>
              </a:rPr>
              <a:t>arbeiten, aber nicht um jeden Preis </a:t>
            </a:r>
            <a:r>
              <a:rPr lang="de-DE" altLang="de-DE" sz="1800" dirty="0">
                <a:solidFill>
                  <a:srgbClr val="003F82"/>
                </a:solidFill>
              </a:rPr>
              <a:t>und nicht mit einer Vielzahl an Überstunden. Sie wollen eine Grenze, die nicht bei 50 Stunden liegt sondern eher bei 45 Stunden: Work-Life-Balance (</a:t>
            </a:r>
            <a:r>
              <a:rPr lang="de-DE" altLang="de-DE" sz="1800" dirty="0" err="1">
                <a:solidFill>
                  <a:srgbClr val="003F82"/>
                </a:solidFill>
              </a:rPr>
              <a:t>GenY</a:t>
            </a:r>
            <a:r>
              <a:rPr lang="de-DE" altLang="de-DE" sz="1800" dirty="0">
                <a:solidFill>
                  <a:srgbClr val="003F82"/>
                </a:solidFill>
              </a:rPr>
              <a:t>) </a:t>
            </a:r>
            <a:r>
              <a:rPr lang="de-DE" altLang="de-DE" sz="1800" b="1" dirty="0">
                <a:solidFill>
                  <a:srgbClr val="003F82"/>
                </a:solidFill>
              </a:rPr>
              <a:t>Work-Life-Separation (</a:t>
            </a:r>
            <a:r>
              <a:rPr lang="de-DE" altLang="de-DE" sz="1800" b="1" dirty="0" err="1">
                <a:solidFill>
                  <a:srgbClr val="003F82"/>
                </a:solidFill>
              </a:rPr>
              <a:t>GenZ</a:t>
            </a:r>
            <a:r>
              <a:rPr lang="de-DE" altLang="de-DE" sz="1800" b="1" dirty="0">
                <a:solidFill>
                  <a:srgbClr val="003F82"/>
                </a:solidFill>
              </a:rPr>
              <a:t>)</a:t>
            </a:r>
          </a:p>
          <a:p>
            <a:pPr marL="0" indent="0" fontAlgn="auto">
              <a:spcAft>
                <a:spcPts val="0"/>
              </a:spcAft>
              <a:defRPr/>
            </a:pPr>
            <a:endParaRPr lang="de-DE" altLang="de-DE" sz="1800" dirty="0">
              <a:solidFill>
                <a:srgbClr val="003F82"/>
              </a:solidFill>
            </a:endParaRPr>
          </a:p>
          <a:p>
            <a:pPr marL="0" indent="0" fontAlgn="auto">
              <a:spcAft>
                <a:spcPts val="0"/>
              </a:spcAft>
              <a:defRPr/>
            </a:pPr>
            <a:r>
              <a:rPr lang="de-DE" altLang="de-DE" sz="1800" dirty="0">
                <a:solidFill>
                  <a:srgbClr val="003F82"/>
                </a:solidFill>
              </a:rPr>
              <a:t> </a:t>
            </a:r>
            <a:r>
              <a:rPr lang="de-DE" altLang="de-DE" sz="1800" dirty="0" err="1">
                <a:solidFill>
                  <a:srgbClr val="003F82"/>
                </a:solidFill>
              </a:rPr>
              <a:t>GenY</a:t>
            </a:r>
            <a:r>
              <a:rPr lang="de-DE" altLang="de-DE" sz="1800" dirty="0">
                <a:solidFill>
                  <a:srgbClr val="003F82"/>
                </a:solidFill>
              </a:rPr>
              <a:t> will Freizeit und Familie, der Beruf hat keine absolute Priorität, </a:t>
            </a:r>
            <a:r>
              <a:rPr lang="de-DE" altLang="de-DE" sz="1800" b="1" dirty="0" err="1">
                <a:solidFill>
                  <a:srgbClr val="003F82"/>
                </a:solidFill>
              </a:rPr>
              <a:t>GenZ</a:t>
            </a:r>
            <a:r>
              <a:rPr lang="de-DE" altLang="de-DE" sz="1800" b="1" dirty="0">
                <a:solidFill>
                  <a:srgbClr val="003F82"/>
                </a:solidFill>
              </a:rPr>
              <a:t> leben, leben, leben</a:t>
            </a:r>
          </a:p>
          <a:p>
            <a:pPr marL="0" indent="0" fontAlgn="auto">
              <a:spcAft>
                <a:spcPts val="0"/>
              </a:spcAft>
              <a:defRPr/>
            </a:pPr>
            <a:endParaRPr lang="de-DE" altLang="de-DE" sz="1800" dirty="0">
              <a:solidFill>
                <a:srgbClr val="003F82"/>
              </a:solidFill>
            </a:endParaRPr>
          </a:p>
          <a:p>
            <a:pPr marL="0" indent="0" fontAlgn="auto">
              <a:spcAft>
                <a:spcPts val="0"/>
              </a:spcAft>
              <a:defRPr/>
            </a:pPr>
            <a:r>
              <a:rPr lang="de-DE" altLang="de-DE" sz="1800" dirty="0">
                <a:solidFill>
                  <a:srgbClr val="003F82"/>
                </a:solidFill>
              </a:rPr>
              <a:t> </a:t>
            </a:r>
            <a:r>
              <a:rPr lang="de-DE" altLang="de-DE" sz="1800" dirty="0" err="1">
                <a:solidFill>
                  <a:srgbClr val="003F82"/>
                </a:solidFill>
              </a:rPr>
              <a:t>GenY</a:t>
            </a:r>
            <a:r>
              <a:rPr lang="de-DE" altLang="de-DE" sz="1800" dirty="0">
                <a:solidFill>
                  <a:srgbClr val="003F82"/>
                </a:solidFill>
              </a:rPr>
              <a:t> und </a:t>
            </a:r>
            <a:r>
              <a:rPr lang="de-DE" altLang="de-DE" sz="1800" dirty="0" err="1">
                <a:solidFill>
                  <a:srgbClr val="003F82"/>
                </a:solidFill>
              </a:rPr>
              <a:t>GenZ</a:t>
            </a:r>
            <a:r>
              <a:rPr lang="de-DE" altLang="de-DE" sz="1800" dirty="0">
                <a:solidFill>
                  <a:srgbClr val="003F82"/>
                </a:solidFill>
              </a:rPr>
              <a:t> möchten, dass das Unternehmen, in dem sie arbeiten, zu ihnen passt</a:t>
            </a:r>
          </a:p>
          <a:p>
            <a:pPr marL="0" indent="0" fontAlgn="auto">
              <a:spcAft>
                <a:spcPts val="0"/>
              </a:spcAft>
              <a:defRPr/>
            </a:pPr>
            <a:endParaRPr lang="de-DE" altLang="de-DE" sz="1800" dirty="0">
              <a:solidFill>
                <a:srgbClr val="003F82"/>
              </a:solidFill>
            </a:endParaRPr>
          </a:p>
          <a:p>
            <a:pPr marL="0" indent="0" fontAlgn="auto">
              <a:spcAft>
                <a:spcPts val="0"/>
              </a:spcAft>
              <a:defRPr/>
            </a:pPr>
            <a:r>
              <a:rPr lang="de-DE" altLang="de-DE" sz="1800" dirty="0">
                <a:solidFill>
                  <a:srgbClr val="003F82"/>
                </a:solidFill>
              </a:rPr>
              <a:t> </a:t>
            </a:r>
            <a:r>
              <a:rPr lang="de-DE" altLang="de-DE" sz="1800" dirty="0" err="1">
                <a:solidFill>
                  <a:srgbClr val="003F82"/>
                </a:solidFill>
              </a:rPr>
              <a:t>GenY</a:t>
            </a:r>
            <a:r>
              <a:rPr lang="de-DE" altLang="de-DE" sz="1800" dirty="0">
                <a:solidFill>
                  <a:srgbClr val="003F82"/>
                </a:solidFill>
              </a:rPr>
              <a:t> und </a:t>
            </a:r>
            <a:r>
              <a:rPr lang="de-DE" altLang="de-DE" sz="1800" dirty="0" err="1">
                <a:solidFill>
                  <a:srgbClr val="003F82"/>
                </a:solidFill>
              </a:rPr>
              <a:t>GenZ</a:t>
            </a:r>
            <a:r>
              <a:rPr lang="de-DE" altLang="de-DE" sz="1800" dirty="0">
                <a:solidFill>
                  <a:srgbClr val="003F82"/>
                </a:solidFill>
              </a:rPr>
              <a:t> ist auch das Gehalt wichtig</a:t>
            </a:r>
          </a:p>
          <a:p>
            <a:pPr marL="0" indent="0" fontAlgn="auto">
              <a:spcAft>
                <a:spcPts val="0"/>
              </a:spcAft>
              <a:defRPr/>
            </a:pPr>
            <a:endParaRPr lang="de-DE" altLang="de-DE" sz="1800" dirty="0">
              <a:solidFill>
                <a:srgbClr val="003F82"/>
              </a:solidFill>
            </a:endParaRPr>
          </a:p>
          <a:p>
            <a:pPr marL="0" indent="0" fontAlgn="auto">
              <a:spcAft>
                <a:spcPts val="0"/>
              </a:spcAft>
              <a:defRPr/>
            </a:pPr>
            <a:r>
              <a:rPr lang="de-DE" altLang="de-DE" sz="1800" dirty="0">
                <a:solidFill>
                  <a:srgbClr val="003F82"/>
                </a:solidFill>
              </a:rPr>
              <a:t> </a:t>
            </a:r>
            <a:r>
              <a:rPr lang="de-DE" altLang="de-DE" sz="1800" dirty="0" err="1">
                <a:solidFill>
                  <a:srgbClr val="003F82"/>
                </a:solidFill>
              </a:rPr>
              <a:t>GenY</a:t>
            </a:r>
            <a:r>
              <a:rPr lang="de-DE" altLang="de-DE" sz="1800" dirty="0">
                <a:solidFill>
                  <a:srgbClr val="003F82"/>
                </a:solidFill>
              </a:rPr>
              <a:t> strebt keine Karriere um jeden Preis an, </a:t>
            </a:r>
            <a:r>
              <a:rPr lang="de-DE" altLang="de-DE" sz="1800" b="1" dirty="0">
                <a:solidFill>
                  <a:srgbClr val="003F82"/>
                </a:solidFill>
              </a:rPr>
              <a:t>Spaß und Selbstverwirklichung</a:t>
            </a:r>
          </a:p>
          <a:p>
            <a:pPr marL="0" indent="0" fontAlgn="auto">
              <a:spcAft>
                <a:spcPts val="0"/>
              </a:spcAft>
              <a:defRPr/>
            </a:pPr>
            <a:endParaRPr lang="de-DE" altLang="de-DE" sz="1800" dirty="0">
              <a:solidFill>
                <a:srgbClr val="003F82"/>
              </a:solidFill>
            </a:endParaRPr>
          </a:p>
          <a:p>
            <a:pPr marL="0" indent="0" fontAlgn="auto">
              <a:spcAft>
                <a:spcPts val="0"/>
              </a:spcAft>
              <a:defRPr/>
            </a:pPr>
            <a:r>
              <a:rPr lang="de-DE" altLang="de-DE" sz="1800" dirty="0">
                <a:solidFill>
                  <a:srgbClr val="003F82"/>
                </a:solidFill>
              </a:rPr>
              <a:t> </a:t>
            </a:r>
            <a:r>
              <a:rPr lang="de-DE" altLang="de-DE" sz="1800" dirty="0" err="1">
                <a:solidFill>
                  <a:srgbClr val="003F82"/>
                </a:solidFill>
              </a:rPr>
              <a:t>GenY</a:t>
            </a:r>
            <a:r>
              <a:rPr lang="de-DE" altLang="de-DE" sz="1800" dirty="0">
                <a:solidFill>
                  <a:srgbClr val="003F82"/>
                </a:solidFill>
              </a:rPr>
              <a:t> und </a:t>
            </a:r>
            <a:r>
              <a:rPr lang="de-DE" altLang="de-DE" sz="1800" dirty="0" err="1">
                <a:solidFill>
                  <a:srgbClr val="003F82"/>
                </a:solidFill>
              </a:rPr>
              <a:t>GenZ</a:t>
            </a:r>
            <a:r>
              <a:rPr lang="de-DE" altLang="de-DE" sz="1800" dirty="0">
                <a:solidFill>
                  <a:srgbClr val="003F82"/>
                </a:solidFill>
              </a:rPr>
              <a:t>  fühlen sich in </a:t>
            </a:r>
            <a:r>
              <a:rPr lang="de-DE" altLang="de-DE" sz="1800" b="1" dirty="0">
                <a:solidFill>
                  <a:srgbClr val="003F82"/>
                </a:solidFill>
              </a:rPr>
              <a:t>kollegialer Arbeitsumgebung </a:t>
            </a:r>
            <a:r>
              <a:rPr lang="de-DE" altLang="de-DE" sz="1800" dirty="0">
                <a:solidFill>
                  <a:srgbClr val="003F82"/>
                </a:solidFill>
              </a:rPr>
              <a:t>wohl</a:t>
            </a:r>
          </a:p>
          <a:p>
            <a:pPr marL="0" indent="0" fontAlgn="auto">
              <a:spcAft>
                <a:spcPts val="0"/>
              </a:spcAft>
              <a:defRPr/>
            </a:pPr>
            <a:endParaRPr lang="de-DE" altLang="de-DE" sz="1800" dirty="0">
              <a:solidFill>
                <a:srgbClr val="003F82"/>
              </a:solidFill>
            </a:endParaRPr>
          </a:p>
          <a:p>
            <a:pPr marL="0" indent="0" fontAlgn="auto">
              <a:spcAft>
                <a:spcPts val="0"/>
              </a:spcAft>
              <a:defRPr/>
            </a:pPr>
            <a:r>
              <a:rPr lang="de-DE" altLang="de-DE" sz="1800" dirty="0">
                <a:solidFill>
                  <a:srgbClr val="003F82"/>
                </a:solidFill>
              </a:rPr>
              <a:t> Klare Arbeitszeiten, die vor allem weit im Voraus geplant sind und auch eingehalten werden</a:t>
            </a:r>
          </a:p>
          <a:p>
            <a:pPr marL="0" indent="0" fontAlgn="auto">
              <a:spcAft>
                <a:spcPts val="0"/>
              </a:spcAft>
              <a:buNone/>
              <a:defRPr/>
            </a:pPr>
            <a:endParaRPr lang="de-DE" altLang="de-DE" sz="1800" dirty="0">
              <a:solidFill>
                <a:srgbClr val="003F82"/>
              </a:solidFill>
            </a:endParaRPr>
          </a:p>
          <a:p>
            <a:pPr fontAlgn="auto">
              <a:spcAft>
                <a:spcPts val="0"/>
              </a:spcAft>
              <a:defRPr/>
            </a:pPr>
            <a:endParaRPr lang="de-DE" altLang="de-DE" sz="1800" dirty="0">
              <a:solidFill>
                <a:srgbClr val="003F82"/>
              </a:solidFill>
            </a:endParaRPr>
          </a:p>
          <a:p>
            <a:pPr fontAlgn="auto">
              <a:spcAft>
                <a:spcPts val="0"/>
              </a:spcAft>
              <a:defRPr/>
            </a:pPr>
            <a:endParaRPr lang="de-DE" altLang="de-DE" sz="1800" dirty="0">
              <a:solidFill>
                <a:srgbClr val="003F82"/>
              </a:solidFill>
            </a:endParaRPr>
          </a:p>
          <a:p>
            <a:pPr fontAlgn="auto">
              <a:spcAft>
                <a:spcPts val="0"/>
              </a:spcAft>
              <a:defRPr/>
            </a:pPr>
            <a:endParaRPr lang="de-DE" altLang="de-DE" sz="1800" dirty="0">
              <a:solidFill>
                <a:srgbClr val="003F82"/>
              </a:solidFill>
            </a:endParaRPr>
          </a:p>
          <a:p>
            <a:pPr fontAlgn="auto">
              <a:spcAft>
                <a:spcPts val="0"/>
              </a:spcAft>
              <a:defRPr/>
            </a:pPr>
            <a:endParaRPr lang="de-DE" altLang="de-DE" sz="1800" dirty="0">
              <a:solidFill>
                <a:srgbClr val="003F82"/>
              </a:solidFill>
            </a:endParaRPr>
          </a:p>
          <a:p>
            <a:pPr fontAlgn="auto">
              <a:spcAft>
                <a:spcPts val="0"/>
              </a:spcAft>
              <a:defRPr/>
            </a:pPr>
            <a:endParaRPr lang="de-DE" altLang="de-DE" sz="1800" dirty="0">
              <a:solidFill>
                <a:srgbClr val="003F82"/>
              </a:solidFill>
            </a:endParaRPr>
          </a:p>
          <a:p>
            <a:pPr fontAlgn="auto">
              <a:spcAft>
                <a:spcPts val="0"/>
              </a:spcAft>
              <a:defRPr/>
            </a:pPr>
            <a:endParaRPr lang="de-DE" altLang="de-DE" sz="1800" dirty="0">
              <a:solidFill>
                <a:srgbClr val="003F8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el 3"/>
          <p:cNvSpPr txBox="1">
            <a:spLocks/>
          </p:cNvSpPr>
          <p:nvPr/>
        </p:nvSpPr>
        <p:spPr bwMode="auto">
          <a:xfrm>
            <a:off x="1462089" y="1277938"/>
            <a:ext cx="6842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a:ea typeface="MS PGothic" panose="020B0600070205080204" pitchFamily="34" charset="-128"/>
              </a:defRPr>
            </a:lvl1pPr>
            <a:lvl2pPr marL="742950" indent="-285750">
              <a:defRPr sz="1400">
                <a:solidFill>
                  <a:schemeClr val="tx1"/>
                </a:solidFill>
                <a:latin typeface="Arial MT"/>
                <a:ea typeface="MS PGothic" panose="020B0600070205080204" pitchFamily="34" charset="-128"/>
              </a:defRPr>
            </a:lvl2pPr>
            <a:lvl3pPr marL="1143000" indent="-228600">
              <a:defRPr sz="1400">
                <a:solidFill>
                  <a:schemeClr val="tx1"/>
                </a:solidFill>
                <a:latin typeface="Arial MT"/>
                <a:ea typeface="MS PGothic" panose="020B0600070205080204" pitchFamily="34" charset="-128"/>
              </a:defRPr>
            </a:lvl3pPr>
            <a:lvl4pPr marL="1600200" indent="-228600">
              <a:defRPr sz="1400">
                <a:solidFill>
                  <a:schemeClr val="tx1"/>
                </a:solidFill>
                <a:latin typeface="Arial MT"/>
                <a:ea typeface="MS PGothic" panose="020B0600070205080204" pitchFamily="34" charset="-128"/>
              </a:defRPr>
            </a:lvl4pPr>
            <a:lvl5pPr marL="2057400" indent="-228600">
              <a:defRPr sz="1400">
                <a:solidFill>
                  <a:schemeClr val="tx1"/>
                </a:solidFill>
                <a:latin typeface="Arial MT"/>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pPr eaLnBrk="1" hangingPunct="1"/>
            <a:r>
              <a:rPr lang="de-DE" altLang="de-DE" sz="2400" b="1" dirty="0">
                <a:solidFill>
                  <a:srgbClr val="014284"/>
                </a:solidFill>
                <a:latin typeface="Arial" panose="020B0604020202020204" pitchFamily="34" charset="0"/>
              </a:rPr>
              <a:t>Führung</a:t>
            </a:r>
          </a:p>
        </p:txBody>
      </p:sp>
      <p:sp>
        <p:nvSpPr>
          <p:cNvPr id="220163" name="Rahmen 2"/>
          <p:cNvSpPr>
            <a:spLocks noChangeArrowheads="1"/>
          </p:cNvSpPr>
          <p:nvPr/>
        </p:nvSpPr>
        <p:spPr bwMode="auto">
          <a:xfrm>
            <a:off x="1847850" y="2060576"/>
            <a:ext cx="6553200" cy="3457575"/>
          </a:xfrm>
          <a:prstGeom prst="bevel">
            <a:avLst>
              <a:gd name="adj" fmla="val 12500"/>
            </a:avLst>
          </a:prstGeom>
          <a:solidFill>
            <a:srgbClr val="003F82">
              <a:alpha val="79999"/>
            </a:srgbClr>
          </a:solidFill>
          <a:ln w="9525" algn="ctr">
            <a:solidFill>
              <a:schemeClr val="tx1"/>
            </a:solidFill>
            <a:round/>
            <a:headEnd/>
            <a:tailEnd/>
          </a:ln>
        </p:spPr>
        <p:txBody>
          <a:bodyPr lIns="104287" tIns="52144" rIns="104287" bIns="52144" anchor="ctr"/>
          <a:lstStyle>
            <a:lvl1pPr defTabSz="1042988">
              <a:defRPr sz="1400">
                <a:solidFill>
                  <a:schemeClr val="tx1"/>
                </a:solidFill>
                <a:latin typeface="Arial MT"/>
                <a:ea typeface="MS PGothic" panose="020B0600070205080204" pitchFamily="34" charset="-128"/>
              </a:defRPr>
            </a:lvl1pPr>
            <a:lvl2pPr marL="742950" indent="-285750" defTabSz="1042988">
              <a:defRPr sz="1400">
                <a:solidFill>
                  <a:schemeClr val="tx1"/>
                </a:solidFill>
                <a:latin typeface="Arial MT"/>
                <a:ea typeface="MS PGothic" panose="020B0600070205080204" pitchFamily="34" charset="-128"/>
              </a:defRPr>
            </a:lvl2pPr>
            <a:lvl3pPr marL="1143000" indent="-228600" defTabSz="1042988">
              <a:defRPr sz="1400">
                <a:solidFill>
                  <a:schemeClr val="tx1"/>
                </a:solidFill>
                <a:latin typeface="Arial MT"/>
                <a:ea typeface="MS PGothic" panose="020B0600070205080204" pitchFamily="34" charset="-128"/>
              </a:defRPr>
            </a:lvl3pPr>
            <a:lvl4pPr marL="1600200" indent="-228600" defTabSz="1042988">
              <a:defRPr sz="1400">
                <a:solidFill>
                  <a:schemeClr val="tx1"/>
                </a:solidFill>
                <a:latin typeface="Arial MT"/>
                <a:ea typeface="MS PGothic" panose="020B0600070205080204" pitchFamily="34" charset="-128"/>
              </a:defRPr>
            </a:lvl4pPr>
            <a:lvl5pPr marL="2057400" indent="-228600" defTabSz="1042988">
              <a:defRPr sz="1400">
                <a:solidFill>
                  <a:schemeClr val="tx1"/>
                </a:solidFill>
                <a:latin typeface="Arial MT"/>
                <a:ea typeface="MS PGothic" panose="020B0600070205080204" pitchFamily="34" charset="-128"/>
              </a:defRPr>
            </a:lvl5pPr>
            <a:lvl6pPr marL="25146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pPr algn="ctr" eaLnBrk="1" hangingPunct="1">
              <a:spcBef>
                <a:spcPct val="20000"/>
              </a:spcBef>
            </a:pPr>
            <a:r>
              <a:rPr lang="de-DE" altLang="de-DE" sz="1800">
                <a:solidFill>
                  <a:schemeClr val="bg1"/>
                </a:solidFill>
              </a:rPr>
              <a:t>GenY und GenZ sind Minimalisten</a:t>
            </a:r>
          </a:p>
          <a:p>
            <a:pPr algn="ctr" eaLnBrk="1" hangingPunct="1">
              <a:spcBef>
                <a:spcPct val="20000"/>
              </a:spcBef>
            </a:pPr>
            <a:r>
              <a:rPr lang="de-DE" altLang="de-DE" sz="1800">
                <a:solidFill>
                  <a:schemeClr val="bg1"/>
                </a:solidFill>
              </a:rPr>
              <a:t>Viele kleine Schritte führen bei ihnen zum Erfolg</a:t>
            </a:r>
          </a:p>
          <a:p>
            <a:pPr algn="ctr" eaLnBrk="1" hangingPunct="1">
              <a:spcBef>
                <a:spcPct val="20000"/>
              </a:spcBef>
            </a:pPr>
            <a:r>
              <a:rPr lang="de-DE" altLang="de-DE" sz="1800">
                <a:solidFill>
                  <a:schemeClr val="bg1"/>
                </a:solidFill>
              </a:rPr>
              <a:t>GenY  und GenZ  lernen gerne von einem Coach oder Mentor mit denen sie sich, wie auch bei ihren Vorgesetzten, auf Augenhöhe sehen</a:t>
            </a:r>
          </a:p>
        </p:txBody>
      </p:sp>
      <p:sp>
        <p:nvSpPr>
          <p:cNvPr id="2" name="Textfeld 1">
            <a:extLst>
              <a:ext uri="{FF2B5EF4-FFF2-40B4-BE49-F238E27FC236}">
                <a16:creationId xmlns:a16="http://schemas.microsoft.com/office/drawing/2014/main" id="{58B1E8CA-8720-42EE-81F1-D00BC8A41D23}"/>
              </a:ext>
            </a:extLst>
          </p:cNvPr>
          <p:cNvSpPr txBox="1"/>
          <p:nvPr/>
        </p:nvSpPr>
        <p:spPr>
          <a:xfrm>
            <a:off x="2135560" y="5949280"/>
            <a:ext cx="7056784" cy="307777"/>
          </a:xfrm>
          <a:prstGeom prst="rect">
            <a:avLst/>
          </a:prstGeom>
          <a:noFill/>
        </p:spPr>
        <p:txBody>
          <a:bodyPr wrap="square" rtlCol="0">
            <a:spAutoFit/>
          </a:bodyPr>
          <a:lstStyle/>
          <a:p>
            <a:r>
              <a:rPr lang="de-DE" dirty="0"/>
              <a:t>Ausbilder mit ein Coach mit </a:t>
            </a:r>
            <a:r>
              <a:rPr lang="de-DE" dirty="0" err="1"/>
              <a:t>Entertainerqualitäten</a:t>
            </a:r>
            <a:endParaRPr lang="de-D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el 3"/>
          <p:cNvSpPr txBox="1">
            <a:spLocks/>
          </p:cNvSpPr>
          <p:nvPr/>
        </p:nvSpPr>
        <p:spPr bwMode="auto">
          <a:xfrm>
            <a:off x="1457326" y="1282700"/>
            <a:ext cx="6842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MT"/>
                <a:ea typeface="MS PGothic" panose="020B0600070205080204" pitchFamily="34" charset="-128"/>
              </a:defRPr>
            </a:lvl1pPr>
            <a:lvl2pPr marL="742950" indent="-285750">
              <a:defRPr sz="1400">
                <a:solidFill>
                  <a:schemeClr val="tx1"/>
                </a:solidFill>
                <a:latin typeface="Arial MT"/>
                <a:ea typeface="MS PGothic" panose="020B0600070205080204" pitchFamily="34" charset="-128"/>
              </a:defRPr>
            </a:lvl2pPr>
            <a:lvl3pPr marL="1143000" indent="-228600">
              <a:defRPr sz="1400">
                <a:solidFill>
                  <a:schemeClr val="tx1"/>
                </a:solidFill>
                <a:latin typeface="Arial MT"/>
                <a:ea typeface="MS PGothic" panose="020B0600070205080204" pitchFamily="34" charset="-128"/>
              </a:defRPr>
            </a:lvl3pPr>
            <a:lvl4pPr marL="1600200" indent="-228600">
              <a:defRPr sz="1400">
                <a:solidFill>
                  <a:schemeClr val="tx1"/>
                </a:solidFill>
                <a:latin typeface="Arial MT"/>
                <a:ea typeface="MS PGothic" panose="020B0600070205080204" pitchFamily="34" charset="-128"/>
              </a:defRPr>
            </a:lvl4pPr>
            <a:lvl5pPr marL="2057400" indent="-228600">
              <a:defRPr sz="1400">
                <a:solidFill>
                  <a:schemeClr val="tx1"/>
                </a:solidFill>
                <a:latin typeface="Arial MT"/>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pPr eaLnBrk="1" hangingPunct="1"/>
            <a:r>
              <a:rPr lang="de-DE" altLang="de-DE" sz="2400" b="1" dirty="0">
                <a:solidFill>
                  <a:srgbClr val="014284"/>
                </a:solidFill>
                <a:latin typeface="Arial" panose="020B0604020202020204" pitchFamily="34" charset="0"/>
              </a:rPr>
              <a:t>Führung</a:t>
            </a:r>
          </a:p>
        </p:txBody>
      </p:sp>
      <p:sp>
        <p:nvSpPr>
          <p:cNvPr id="221187" name="Rahmen 2"/>
          <p:cNvSpPr>
            <a:spLocks noChangeArrowheads="1"/>
          </p:cNvSpPr>
          <p:nvPr/>
        </p:nvSpPr>
        <p:spPr bwMode="auto">
          <a:xfrm>
            <a:off x="1847850" y="2058989"/>
            <a:ext cx="6553200" cy="3457575"/>
          </a:xfrm>
          <a:prstGeom prst="bevel">
            <a:avLst>
              <a:gd name="adj" fmla="val 12500"/>
            </a:avLst>
          </a:prstGeom>
          <a:solidFill>
            <a:srgbClr val="003F82">
              <a:alpha val="79999"/>
            </a:srgbClr>
          </a:solidFill>
          <a:ln w="9525" algn="ctr">
            <a:solidFill>
              <a:schemeClr val="tx1"/>
            </a:solidFill>
            <a:round/>
            <a:headEnd/>
            <a:tailEnd/>
          </a:ln>
        </p:spPr>
        <p:txBody>
          <a:bodyPr lIns="104287" tIns="52144" rIns="104287" bIns="52144" anchor="ctr"/>
          <a:lstStyle>
            <a:lvl1pPr defTabSz="1042988">
              <a:defRPr sz="1400">
                <a:solidFill>
                  <a:schemeClr val="tx1"/>
                </a:solidFill>
                <a:latin typeface="Arial MT"/>
                <a:ea typeface="MS PGothic" panose="020B0600070205080204" pitchFamily="34" charset="-128"/>
              </a:defRPr>
            </a:lvl1pPr>
            <a:lvl2pPr marL="742950" indent="-285750" defTabSz="1042988">
              <a:defRPr sz="1400">
                <a:solidFill>
                  <a:schemeClr val="tx1"/>
                </a:solidFill>
                <a:latin typeface="Arial MT"/>
                <a:ea typeface="MS PGothic" panose="020B0600070205080204" pitchFamily="34" charset="-128"/>
              </a:defRPr>
            </a:lvl2pPr>
            <a:lvl3pPr marL="1143000" indent="-228600" defTabSz="1042988">
              <a:defRPr sz="1400">
                <a:solidFill>
                  <a:schemeClr val="tx1"/>
                </a:solidFill>
                <a:latin typeface="Arial MT"/>
                <a:ea typeface="MS PGothic" panose="020B0600070205080204" pitchFamily="34" charset="-128"/>
              </a:defRPr>
            </a:lvl3pPr>
            <a:lvl4pPr marL="1600200" indent="-228600" defTabSz="1042988">
              <a:defRPr sz="1400">
                <a:solidFill>
                  <a:schemeClr val="tx1"/>
                </a:solidFill>
                <a:latin typeface="Arial MT"/>
                <a:ea typeface="MS PGothic" panose="020B0600070205080204" pitchFamily="34" charset="-128"/>
              </a:defRPr>
            </a:lvl4pPr>
            <a:lvl5pPr marL="2057400" indent="-228600" defTabSz="1042988">
              <a:defRPr sz="1400">
                <a:solidFill>
                  <a:schemeClr val="tx1"/>
                </a:solidFill>
                <a:latin typeface="Arial MT"/>
                <a:ea typeface="MS PGothic" panose="020B0600070205080204" pitchFamily="34" charset="-128"/>
              </a:defRPr>
            </a:lvl5pPr>
            <a:lvl6pPr marL="25146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pPr algn="ctr" eaLnBrk="1" hangingPunct="1">
              <a:spcBef>
                <a:spcPct val="20000"/>
              </a:spcBef>
            </a:pPr>
            <a:r>
              <a:rPr lang="de-DE" altLang="de-DE" sz="1800">
                <a:solidFill>
                  <a:schemeClr val="bg1"/>
                </a:solidFill>
              </a:rPr>
              <a:t>GenY und GenZ  stets erklären, warum etwas wichtig ist, dabei auch den größeren Zusammenhang darstellen.</a:t>
            </a:r>
          </a:p>
          <a:p>
            <a:pPr algn="ctr" eaLnBrk="1" hangingPunct="1">
              <a:spcBef>
                <a:spcPct val="20000"/>
              </a:spcBef>
            </a:pPr>
            <a:r>
              <a:rPr lang="de-DE" altLang="de-DE" sz="1800">
                <a:solidFill>
                  <a:schemeClr val="bg1"/>
                </a:solidFill>
              </a:rPr>
              <a:t>GenY und GenZ erwarten von Vorgesetzten, das er sie auf eine informelle, persönliche Art und Weise anfeuert.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ahmen 2">
            <a:extLst>
              <a:ext uri="{FF2B5EF4-FFF2-40B4-BE49-F238E27FC236}">
                <a16:creationId xmlns:a16="http://schemas.microsoft.com/office/drawing/2014/main" id="{D8DB9030-23AF-44A6-903A-C99970A8C4DA}"/>
              </a:ext>
            </a:extLst>
          </p:cNvPr>
          <p:cNvSpPr>
            <a:spLocks noChangeArrowheads="1"/>
          </p:cNvSpPr>
          <p:nvPr/>
        </p:nvSpPr>
        <p:spPr bwMode="auto">
          <a:xfrm>
            <a:off x="1858963" y="2051051"/>
            <a:ext cx="6553200" cy="3457575"/>
          </a:xfrm>
          <a:prstGeom prst="bevel">
            <a:avLst>
              <a:gd name="adj" fmla="val 12500"/>
            </a:avLst>
          </a:prstGeom>
          <a:solidFill>
            <a:srgbClr val="003F82">
              <a:alpha val="79999"/>
            </a:srgbClr>
          </a:solidFill>
          <a:ln w="9525" algn="ctr">
            <a:solidFill>
              <a:schemeClr val="tx1"/>
            </a:solidFill>
            <a:round/>
            <a:headEnd/>
            <a:tailEnd/>
          </a:ln>
        </p:spPr>
        <p:txBody>
          <a:bodyPr lIns="104287" tIns="52144" rIns="104287" bIns="52144" anchor="ctr"/>
          <a:lstStyle>
            <a:lvl1pPr defTabSz="1042988">
              <a:defRPr sz="1400">
                <a:solidFill>
                  <a:schemeClr val="tx1"/>
                </a:solidFill>
                <a:latin typeface="Arial MT"/>
                <a:ea typeface="MS PGothic" panose="020B0600070205080204" pitchFamily="34" charset="-128"/>
              </a:defRPr>
            </a:lvl1pPr>
            <a:lvl2pPr marL="742950" indent="-285750" defTabSz="1042988">
              <a:defRPr sz="1400">
                <a:solidFill>
                  <a:schemeClr val="tx1"/>
                </a:solidFill>
                <a:latin typeface="Arial MT"/>
                <a:ea typeface="MS PGothic" panose="020B0600070205080204" pitchFamily="34" charset="-128"/>
              </a:defRPr>
            </a:lvl2pPr>
            <a:lvl3pPr marL="1143000" indent="-228600" defTabSz="1042988">
              <a:defRPr sz="1400">
                <a:solidFill>
                  <a:schemeClr val="tx1"/>
                </a:solidFill>
                <a:latin typeface="Arial MT"/>
                <a:ea typeface="MS PGothic" panose="020B0600070205080204" pitchFamily="34" charset="-128"/>
              </a:defRPr>
            </a:lvl3pPr>
            <a:lvl4pPr marL="1600200" indent="-228600" defTabSz="1042988">
              <a:defRPr sz="1400">
                <a:solidFill>
                  <a:schemeClr val="tx1"/>
                </a:solidFill>
                <a:latin typeface="Arial MT"/>
                <a:ea typeface="MS PGothic" panose="020B0600070205080204" pitchFamily="34" charset="-128"/>
              </a:defRPr>
            </a:lvl4pPr>
            <a:lvl5pPr marL="2057400" indent="-228600" defTabSz="1042988">
              <a:defRPr sz="1400">
                <a:solidFill>
                  <a:schemeClr val="tx1"/>
                </a:solidFill>
                <a:latin typeface="Arial MT"/>
                <a:ea typeface="MS PGothic" panose="020B0600070205080204" pitchFamily="34" charset="-128"/>
              </a:defRPr>
            </a:lvl5pPr>
            <a:lvl6pPr marL="25146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defTabSz="1042988"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pPr algn="ctr" eaLnBrk="1" hangingPunct="1">
              <a:spcBef>
                <a:spcPct val="20000"/>
              </a:spcBef>
            </a:pPr>
            <a:r>
              <a:rPr lang="de-DE" altLang="de-DE" sz="1800">
                <a:solidFill>
                  <a:schemeClr val="bg1"/>
                </a:solidFill>
              </a:rPr>
              <a:t>Für GenY und GenZ  sind Handeln und Ergebnisse wichtiger als Wissen, letzteres kann bei Bedarf abgerufen werden.</a:t>
            </a:r>
          </a:p>
          <a:p>
            <a:pPr algn="ctr" eaLnBrk="1" hangingPunct="1">
              <a:spcBef>
                <a:spcPct val="20000"/>
              </a:spcBef>
            </a:pPr>
            <a:r>
              <a:rPr lang="de-DE" altLang="de-DE" sz="1800">
                <a:solidFill>
                  <a:schemeClr val="bg1"/>
                </a:solidFill>
              </a:rPr>
              <a:t>Geschwindigkeit, d.h. umgehende Information ist wichtiger als Genauigkeit</a:t>
            </a:r>
          </a:p>
          <a:p>
            <a:pPr algn="ctr" eaLnBrk="1" hangingPunct="1">
              <a:spcBef>
                <a:spcPct val="20000"/>
              </a:spcBef>
            </a:pPr>
            <a:r>
              <a:rPr lang="de-DE" altLang="de-DE" sz="1800">
                <a:solidFill>
                  <a:schemeClr val="bg1"/>
                </a:solidFill>
              </a:rPr>
              <a:t>Versuch und Irrtum sind ein präferierter Lösungsweg, Interesse an Problem-basiertem Lernen</a:t>
            </a:r>
          </a:p>
          <a:p>
            <a:pPr algn="ctr" eaLnBrk="1" hangingPunct="1">
              <a:spcBef>
                <a:spcPct val="20000"/>
              </a:spcBef>
            </a:pPr>
            <a:r>
              <a:rPr lang="de-DE" altLang="de-DE" sz="1800">
                <a:solidFill>
                  <a:schemeClr val="bg1"/>
                </a:solidFill>
              </a:rPr>
              <a:t>Kurze Lernsequenzen  </a:t>
            </a:r>
          </a:p>
        </p:txBody>
      </p:sp>
    </p:spTree>
    <p:extLst>
      <p:ext uri="{BB962C8B-B14F-4D97-AF65-F5344CB8AC3E}">
        <p14:creationId xmlns:p14="http://schemas.microsoft.com/office/powerpoint/2010/main" val="286995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bwMode="auto">
          <a:xfrm>
            <a:off x="1558925" y="260350"/>
            <a:ext cx="684053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a:t>Generationenbegriff</a:t>
            </a:r>
          </a:p>
        </p:txBody>
      </p:sp>
      <p:sp>
        <p:nvSpPr>
          <p:cNvPr id="116739" name="Rectangle 3"/>
          <p:cNvSpPr>
            <a:spLocks noGrp="1" noChangeArrowheads="1"/>
          </p:cNvSpPr>
          <p:nvPr>
            <p:ph type="body" idx="4294967295"/>
          </p:nvPr>
        </p:nvSpPr>
        <p:spPr bwMode="auto">
          <a:xfrm>
            <a:off x="1560513" y="1628775"/>
            <a:ext cx="9066212" cy="1430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sz="1800" b="1"/>
              <a:t>Karl Mannheim; Das Problem der Generationen</a:t>
            </a:r>
          </a:p>
          <a:p>
            <a:pPr eaLnBrk="1" hangingPunct="1"/>
            <a:r>
              <a:rPr lang="de-DE" altLang="de-DE" sz="1600"/>
              <a:t>Kölner Vierteljahresheft für Soziologie 7 (1928)</a:t>
            </a:r>
          </a:p>
          <a:p>
            <a:pPr eaLnBrk="1" hangingPunct="1"/>
            <a:endParaRPr lang="de-DE" altLang="de-DE" sz="2400"/>
          </a:p>
          <a:p>
            <a:pPr eaLnBrk="1" hangingPunct="1"/>
            <a:endParaRPr lang="de-DE" altLang="de-DE"/>
          </a:p>
        </p:txBody>
      </p:sp>
      <p:sp>
        <p:nvSpPr>
          <p:cNvPr id="177156" name="Text Box 4"/>
          <p:cNvSpPr txBox="1">
            <a:spLocks noChangeArrowheads="1"/>
          </p:cNvSpPr>
          <p:nvPr/>
        </p:nvSpPr>
        <p:spPr bwMode="auto">
          <a:xfrm>
            <a:off x="1558926" y="2779714"/>
            <a:ext cx="8659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20000"/>
              </a:spcBef>
            </a:pPr>
            <a:r>
              <a:rPr lang="de-DE" altLang="de-DE" sz="1800" b="1">
                <a:latin typeface="Arial" pitchFamily="34" charset="0"/>
              </a:rPr>
              <a:t>Generationserlebnisse</a:t>
            </a:r>
          </a:p>
          <a:p>
            <a:pPr eaLnBrk="1" hangingPunct="1">
              <a:spcBef>
                <a:spcPct val="20000"/>
              </a:spcBef>
            </a:pPr>
            <a:endParaRPr lang="de-DE" altLang="de-DE" sz="1800" b="1" i="1">
              <a:latin typeface="Arial" pitchFamily="34" charset="0"/>
            </a:endParaRPr>
          </a:p>
        </p:txBody>
      </p:sp>
      <p:sp>
        <p:nvSpPr>
          <p:cNvPr id="177157" name="Text Box 5"/>
          <p:cNvSpPr txBox="1">
            <a:spLocks noChangeArrowheads="1"/>
          </p:cNvSpPr>
          <p:nvPr/>
        </p:nvSpPr>
        <p:spPr bwMode="auto">
          <a:xfrm>
            <a:off x="1577975" y="3868738"/>
            <a:ext cx="88153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20000"/>
              </a:spcBef>
            </a:pPr>
            <a:r>
              <a:rPr lang="de-DE" altLang="de-DE" sz="1800" b="1" i="1">
                <a:latin typeface="Arial" pitchFamily="34" charset="0"/>
              </a:rPr>
              <a:t>Generationenlagerung</a:t>
            </a:r>
            <a:endParaRPr lang="de-DE" altLang="de-DE" sz="1800" b="1">
              <a:latin typeface="Arial" pitchFamily="34" charset="0"/>
            </a:endParaRPr>
          </a:p>
        </p:txBody>
      </p:sp>
      <p:sp>
        <p:nvSpPr>
          <p:cNvPr id="177158" name="Text Box 6"/>
          <p:cNvSpPr txBox="1">
            <a:spLocks noChangeArrowheads="1"/>
          </p:cNvSpPr>
          <p:nvPr/>
        </p:nvSpPr>
        <p:spPr bwMode="auto">
          <a:xfrm>
            <a:off x="2262189" y="3148013"/>
            <a:ext cx="7254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50000"/>
              </a:spcBef>
            </a:pPr>
            <a:r>
              <a:rPr lang="de-DE" altLang="de-DE" sz="1600">
                <a:latin typeface="Arial" pitchFamily="34" charset="0"/>
              </a:rPr>
              <a:t>prägende Ereignisse in Kindheit und Jugend, die einen Einfluss auf ganze Geburtsjahrgänge haben.</a:t>
            </a:r>
          </a:p>
        </p:txBody>
      </p:sp>
      <p:sp>
        <p:nvSpPr>
          <p:cNvPr id="177159" name="Text Box 7"/>
          <p:cNvSpPr txBox="1">
            <a:spLocks noChangeArrowheads="1"/>
          </p:cNvSpPr>
          <p:nvPr/>
        </p:nvSpPr>
        <p:spPr bwMode="auto">
          <a:xfrm>
            <a:off x="2279650" y="4264025"/>
            <a:ext cx="7412038"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20000"/>
              </a:spcBef>
            </a:pPr>
            <a:r>
              <a:rPr lang="de-DE" altLang="de-DE" sz="1600">
                <a:latin typeface="Arial" pitchFamily="34" charset="0"/>
              </a:rPr>
              <a:t>Angehörige einer Generation leben zwangsläufig miteinander in einem bestimmten Zeitraum.</a:t>
            </a:r>
          </a:p>
          <a:p>
            <a:pPr eaLnBrk="1" hangingPunct="1">
              <a:spcBef>
                <a:spcPct val="20000"/>
              </a:spcBef>
            </a:pPr>
            <a:endParaRPr lang="de-DE" altLang="de-DE" sz="1600">
              <a:latin typeface="Arial" pitchFamily="34" charset="0"/>
            </a:endParaRPr>
          </a:p>
          <a:p>
            <a:pPr eaLnBrk="1" hangingPunct="1">
              <a:spcBef>
                <a:spcPct val="50000"/>
              </a:spcBef>
            </a:pPr>
            <a:endParaRPr lang="de-DE" altLang="de-DE" sz="1600">
              <a:latin typeface="Arial" pitchFamily="34" charset="0"/>
            </a:endParaRPr>
          </a:p>
        </p:txBody>
      </p:sp>
      <p:sp>
        <p:nvSpPr>
          <p:cNvPr id="9" name="Rectangle 5"/>
          <p:cNvSpPr>
            <a:spLocks noChangeArrowheads="1"/>
          </p:cNvSpPr>
          <p:nvPr/>
        </p:nvSpPr>
        <p:spPr bwMode="auto">
          <a:xfrm>
            <a:off x="1577975" y="5092700"/>
            <a:ext cx="76263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20000"/>
              </a:spcBef>
            </a:pPr>
            <a:r>
              <a:rPr lang="de-DE" altLang="de-DE" sz="1800" b="1" i="1">
                <a:latin typeface="Arial" pitchFamily="34" charset="0"/>
              </a:rPr>
              <a:t>Generationszusammenhang</a:t>
            </a:r>
            <a:endParaRPr lang="de-DE" altLang="de-DE" sz="1800" b="1">
              <a:latin typeface="Arial" pitchFamily="34" charset="0"/>
            </a:endParaRPr>
          </a:p>
        </p:txBody>
      </p:sp>
      <p:sp>
        <p:nvSpPr>
          <p:cNvPr id="10" name="Text Box 7"/>
          <p:cNvSpPr txBox="1">
            <a:spLocks noChangeArrowheads="1"/>
          </p:cNvSpPr>
          <p:nvPr/>
        </p:nvSpPr>
        <p:spPr bwMode="auto">
          <a:xfrm>
            <a:off x="2268539" y="5461000"/>
            <a:ext cx="72532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MT" pitchFamily="64" charset="0"/>
                <a:ea typeface="ＭＳ Ｐゴシック" pitchFamily="34" charset="-128"/>
              </a:defRPr>
            </a:lvl1pPr>
            <a:lvl2pPr marL="742950" indent="-285750">
              <a:defRPr sz="1400">
                <a:solidFill>
                  <a:schemeClr val="tx1"/>
                </a:solidFill>
                <a:latin typeface="Arial MT" pitchFamily="64" charset="0"/>
                <a:ea typeface="ＭＳ Ｐゴシック" pitchFamily="34" charset="-128"/>
              </a:defRPr>
            </a:lvl2pPr>
            <a:lvl3pPr marL="1143000" indent="-228600">
              <a:defRPr sz="1400">
                <a:solidFill>
                  <a:schemeClr val="tx1"/>
                </a:solidFill>
                <a:latin typeface="Arial MT" pitchFamily="64" charset="0"/>
                <a:ea typeface="ＭＳ Ｐゴシック" pitchFamily="34" charset="-128"/>
              </a:defRPr>
            </a:lvl3pPr>
            <a:lvl4pPr marL="1600200" indent="-228600">
              <a:defRPr sz="1400">
                <a:solidFill>
                  <a:schemeClr val="tx1"/>
                </a:solidFill>
                <a:latin typeface="Arial MT" pitchFamily="64" charset="0"/>
                <a:ea typeface="ＭＳ Ｐゴシック" pitchFamily="34" charset="-128"/>
              </a:defRPr>
            </a:lvl4pPr>
            <a:lvl5pPr marL="2057400" indent="-228600">
              <a:defRPr sz="1400">
                <a:solidFill>
                  <a:schemeClr val="tx1"/>
                </a:solidFill>
                <a:latin typeface="Arial MT" pitchFamily="6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MT" pitchFamily="64" charset="0"/>
                <a:ea typeface="ＭＳ Ｐゴシック" pitchFamily="34" charset="-128"/>
              </a:defRPr>
            </a:lvl9pPr>
          </a:lstStyle>
          <a:p>
            <a:pPr eaLnBrk="1" hangingPunct="1">
              <a:spcBef>
                <a:spcPct val="20000"/>
              </a:spcBef>
            </a:pPr>
            <a:r>
              <a:rPr lang="de-DE" altLang="de-DE" sz="1600">
                <a:latin typeface="Arial" pitchFamily="34" charset="0"/>
              </a:rPr>
              <a:t>entsteht durch eine Verbundenheit unter dem Einfluss gleicher oder ähnlicher geistiger und sozialer Gehalte bzw. durch das Erleben von gleichen oder ähnlichen Schicksalen.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77158"/>
                                        </p:tgtEl>
                                        <p:attrNameLst>
                                          <p:attrName>style.visibility</p:attrName>
                                        </p:attrNameLst>
                                      </p:cBhvr>
                                      <p:to>
                                        <p:strVal val="visible"/>
                                      </p:to>
                                    </p:set>
                                    <p:anim calcmode="lin" valueType="num">
                                      <p:cBhvr additive="base">
                                        <p:cTn id="11" dur="500" fill="hold"/>
                                        <p:tgtEl>
                                          <p:spTgt spid="177158"/>
                                        </p:tgtEl>
                                        <p:attrNameLst>
                                          <p:attrName>ppt_x</p:attrName>
                                        </p:attrNameLst>
                                      </p:cBhvr>
                                      <p:tavLst>
                                        <p:tav tm="0">
                                          <p:val>
                                            <p:strVal val="0-#ppt_w/2"/>
                                          </p:val>
                                        </p:tav>
                                        <p:tav tm="100000">
                                          <p:val>
                                            <p:strVal val="#ppt_x"/>
                                          </p:val>
                                        </p:tav>
                                      </p:tavLst>
                                    </p:anim>
                                    <p:anim calcmode="lin" valueType="num">
                                      <p:cBhvr additive="base">
                                        <p:cTn id="12" dur="500" fill="hold"/>
                                        <p:tgtEl>
                                          <p:spTgt spid="17715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1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7159"/>
                                        </p:tgtEl>
                                        <p:attrNameLst>
                                          <p:attrName>style.visibility</p:attrName>
                                        </p:attrNameLst>
                                      </p:cBhvr>
                                      <p:to>
                                        <p:strVal val="visible"/>
                                      </p:to>
                                    </p:set>
                                    <p:anim calcmode="lin" valueType="num">
                                      <p:cBhvr additive="base">
                                        <p:cTn id="21" dur="500" fill="hold"/>
                                        <p:tgtEl>
                                          <p:spTgt spid="177159"/>
                                        </p:tgtEl>
                                        <p:attrNameLst>
                                          <p:attrName>ppt_x</p:attrName>
                                        </p:attrNameLst>
                                      </p:cBhvr>
                                      <p:tavLst>
                                        <p:tav tm="0">
                                          <p:val>
                                            <p:strVal val="0-#ppt_w/2"/>
                                          </p:val>
                                        </p:tav>
                                        <p:tav tm="100000">
                                          <p:val>
                                            <p:strVal val="#ppt_x"/>
                                          </p:val>
                                        </p:tav>
                                      </p:tavLst>
                                    </p:anim>
                                    <p:anim calcmode="lin" valueType="num">
                                      <p:cBhvr additive="base">
                                        <p:cTn id="22" dur="500" fill="hold"/>
                                        <p:tgtEl>
                                          <p:spTgt spid="17715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57" grpId="0"/>
      <p:bldP spid="177158" grpId="0"/>
      <p:bldP spid="17715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D403574-833A-410F-A80D-F6D4FF8BA705}"/>
              </a:ext>
            </a:extLst>
          </p:cNvPr>
          <p:cNvSpPr>
            <a:spLocks noGrp="1"/>
          </p:cNvSpPr>
          <p:nvPr>
            <p:ph sz="half" idx="1"/>
          </p:nvPr>
        </p:nvSpPr>
        <p:spPr>
          <a:xfrm>
            <a:off x="1627188" y="1600201"/>
            <a:ext cx="4273550" cy="4525963"/>
          </a:xfrm>
        </p:spPr>
        <p:txBody>
          <a:bodyPr/>
          <a:lstStyle/>
          <a:p>
            <a:pPr>
              <a:defRPr/>
            </a:pPr>
            <a:r>
              <a:rPr lang="de-DE" dirty="0"/>
              <a:t>Transaktionale Führung</a:t>
            </a:r>
          </a:p>
          <a:p>
            <a:pPr>
              <a:defRPr/>
            </a:pPr>
            <a:r>
              <a:rPr lang="de-DE" dirty="0"/>
              <a:t>Leistung im Austausch von Gegenleistung</a:t>
            </a:r>
          </a:p>
          <a:p>
            <a:pPr>
              <a:defRPr/>
            </a:pPr>
            <a:r>
              <a:rPr lang="de-DE" dirty="0"/>
              <a:t>Bestrafung unerwünschten Verhaltens</a:t>
            </a:r>
          </a:p>
          <a:p>
            <a:pPr>
              <a:defRPr/>
            </a:pPr>
            <a:r>
              <a:rPr lang="de-DE" dirty="0"/>
              <a:t>Normen Einhalten und auf Disziplin achten</a:t>
            </a:r>
          </a:p>
          <a:p>
            <a:pPr>
              <a:defRPr/>
            </a:pPr>
            <a:r>
              <a:rPr lang="de-DE" dirty="0"/>
              <a:t>Bei Planabweichungen eingreifen</a:t>
            </a:r>
          </a:p>
        </p:txBody>
      </p:sp>
      <p:sp>
        <p:nvSpPr>
          <p:cNvPr id="4" name="Inhaltsplatzhalter 3">
            <a:extLst>
              <a:ext uri="{FF2B5EF4-FFF2-40B4-BE49-F238E27FC236}">
                <a16:creationId xmlns:a16="http://schemas.microsoft.com/office/drawing/2014/main" id="{079056DF-082B-4577-BDA4-A445F3DEF4FA}"/>
              </a:ext>
            </a:extLst>
          </p:cNvPr>
          <p:cNvSpPr>
            <a:spLocks noGrp="1"/>
          </p:cNvSpPr>
          <p:nvPr>
            <p:ph sz="half" idx="2"/>
          </p:nvPr>
        </p:nvSpPr>
        <p:spPr>
          <a:xfrm>
            <a:off x="6061075" y="1600201"/>
            <a:ext cx="4273550" cy="4525963"/>
          </a:xfrm>
        </p:spPr>
        <p:txBody>
          <a:bodyPr/>
          <a:lstStyle/>
          <a:p>
            <a:pPr>
              <a:defRPr/>
            </a:pPr>
            <a:r>
              <a:rPr dirty="0"/>
              <a:t>Transformationale Führung</a:t>
            </a:r>
          </a:p>
          <a:p>
            <a:pPr>
              <a:defRPr/>
            </a:pPr>
            <a:r>
              <a:rPr dirty="0"/>
              <a:t>Führungskraft als Vorbild</a:t>
            </a:r>
          </a:p>
          <a:p>
            <a:pPr>
              <a:defRPr/>
            </a:pPr>
            <a:r>
              <a:rPr dirty="0"/>
              <a:t>Aufbau von Vertrauen </a:t>
            </a:r>
          </a:p>
          <a:p>
            <a:pPr>
              <a:defRPr/>
            </a:pPr>
            <a:r>
              <a:rPr dirty="0"/>
              <a:t>Sinn der Tätigkeiten vermitteln</a:t>
            </a:r>
          </a:p>
          <a:p>
            <a:pPr>
              <a:defRPr/>
            </a:pPr>
            <a:r>
              <a:rPr dirty="0"/>
              <a:t>Herausforderungen aufzeigen</a:t>
            </a:r>
          </a:p>
          <a:p>
            <a:pPr>
              <a:defRPr/>
            </a:pPr>
            <a:r>
              <a:rPr dirty="0"/>
              <a:t>Teamgeist und Kreativität stehen im Vordergrund</a:t>
            </a:r>
          </a:p>
          <a:p>
            <a:pPr>
              <a:defRPr/>
            </a:pPr>
            <a:r>
              <a:rPr dirty="0"/>
              <a:t>Fehlerkultur wird gefördert</a:t>
            </a:r>
          </a:p>
          <a:p>
            <a:pPr>
              <a:defRPr/>
            </a:pPr>
            <a:r>
              <a:rPr dirty="0"/>
              <a:t>Persönliches Wachstum der Mitarbeitenden fördern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3BCA2-D1E7-422D-849E-FDA6D9A6CBCF}"/>
              </a:ext>
            </a:extLst>
          </p:cNvPr>
          <p:cNvSpPr>
            <a:spLocks noGrp="1"/>
          </p:cNvSpPr>
          <p:nvPr>
            <p:ph type="title"/>
          </p:nvPr>
        </p:nvSpPr>
        <p:spPr/>
        <p:txBody>
          <a:bodyPr/>
          <a:lstStyle/>
          <a:p>
            <a:r>
              <a:rPr lang="de-DE" dirty="0"/>
              <a:t>Gute Führung ist…</a:t>
            </a:r>
          </a:p>
        </p:txBody>
      </p:sp>
      <p:sp>
        <p:nvSpPr>
          <p:cNvPr id="3" name="Inhaltsplatzhalter 2">
            <a:extLst>
              <a:ext uri="{FF2B5EF4-FFF2-40B4-BE49-F238E27FC236}">
                <a16:creationId xmlns:a16="http://schemas.microsoft.com/office/drawing/2014/main" id="{FEB8A95C-1C33-410E-9946-6FA722FE0676}"/>
              </a:ext>
            </a:extLst>
          </p:cNvPr>
          <p:cNvSpPr>
            <a:spLocks noGrp="1"/>
          </p:cNvSpPr>
          <p:nvPr>
            <p:ph idx="1"/>
          </p:nvPr>
        </p:nvSpPr>
        <p:spPr>
          <a:xfrm>
            <a:off x="1271464" y="1166019"/>
            <a:ext cx="9246220" cy="4525963"/>
          </a:xfrm>
        </p:spPr>
        <p:txBody>
          <a:bodyPr/>
          <a:lstStyle/>
          <a:p>
            <a:r>
              <a:rPr lang="de-DE" sz="2800" dirty="0"/>
              <a:t>Coaching, Inspiration, Motivation und Begleitung und nicht Druck und Angst machen</a:t>
            </a:r>
          </a:p>
          <a:p>
            <a:r>
              <a:rPr lang="de-DE" sz="2800" dirty="0"/>
              <a:t>zielgerichtete Einflussnahme auf andere durch Kommunikation</a:t>
            </a:r>
          </a:p>
          <a:p>
            <a:r>
              <a:rPr lang="de-DE" sz="2800" dirty="0"/>
              <a:t>Austausch, Moderationsfähigkeit, kommunikative Kompetenz überwiegend geprägt von der Diskussion und einem Miteinander</a:t>
            </a:r>
          </a:p>
          <a:p>
            <a:r>
              <a:rPr lang="de-DE" sz="2800" dirty="0"/>
              <a:t>das Eingestehen von Fehlern</a:t>
            </a:r>
          </a:p>
          <a:p>
            <a:r>
              <a:rPr lang="de-DE" sz="2800" dirty="0"/>
              <a:t>das Sorgen für Transparenz, Freiraum geben mit klaren Zielvorgaben</a:t>
            </a:r>
          </a:p>
          <a:p>
            <a:pPr marL="0" indent="0">
              <a:buNone/>
            </a:pPr>
            <a:endParaRPr lang="de-DE" sz="2800" dirty="0"/>
          </a:p>
          <a:p>
            <a:endParaRPr lang="de-DE" sz="2800" dirty="0"/>
          </a:p>
        </p:txBody>
      </p:sp>
    </p:spTree>
    <p:extLst>
      <p:ext uri="{BB962C8B-B14F-4D97-AF65-F5344CB8AC3E}">
        <p14:creationId xmlns:p14="http://schemas.microsoft.com/office/powerpoint/2010/main" val="2131970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26C6B-FAC8-4140-A074-F755FBBA4FF0}"/>
              </a:ext>
            </a:extLst>
          </p:cNvPr>
          <p:cNvSpPr>
            <a:spLocks noGrp="1"/>
          </p:cNvSpPr>
          <p:nvPr>
            <p:ph type="title"/>
          </p:nvPr>
        </p:nvSpPr>
        <p:spPr/>
        <p:txBody>
          <a:bodyPr/>
          <a:lstStyle/>
          <a:p>
            <a:r>
              <a:rPr lang="de-DE" dirty="0"/>
              <a:t>Generationen im Überblick</a:t>
            </a:r>
          </a:p>
        </p:txBody>
      </p:sp>
      <p:pic>
        <p:nvPicPr>
          <p:cNvPr id="4" name="Grafik 3" descr="Ein Bild, das Screenshot enthält.&#10;&#10;Automatisch generierte Beschreibung">
            <a:extLst>
              <a:ext uri="{FF2B5EF4-FFF2-40B4-BE49-F238E27FC236}">
                <a16:creationId xmlns:a16="http://schemas.microsoft.com/office/drawing/2014/main" id="{42C35911-30FF-43F5-A164-3473DCE603E1}"/>
              </a:ext>
            </a:extLst>
          </p:cNvPr>
          <p:cNvPicPr>
            <a:picLocks noChangeAspect="1"/>
          </p:cNvPicPr>
          <p:nvPr/>
        </p:nvPicPr>
        <p:blipFill>
          <a:blip r:embed="rId2"/>
          <a:stretch>
            <a:fillRect/>
          </a:stretch>
        </p:blipFill>
        <p:spPr>
          <a:xfrm>
            <a:off x="1143000" y="955596"/>
            <a:ext cx="9906000" cy="4946809"/>
          </a:xfrm>
          <a:prstGeom prst="rect">
            <a:avLst/>
          </a:prstGeom>
        </p:spPr>
      </p:pic>
      <p:sp>
        <p:nvSpPr>
          <p:cNvPr id="6" name="Rechteck 5">
            <a:extLst>
              <a:ext uri="{FF2B5EF4-FFF2-40B4-BE49-F238E27FC236}">
                <a16:creationId xmlns:a16="http://schemas.microsoft.com/office/drawing/2014/main" id="{2BEDC75E-CDDC-42FA-9975-0784C173676A}"/>
              </a:ext>
            </a:extLst>
          </p:cNvPr>
          <p:cNvSpPr/>
          <p:nvPr/>
        </p:nvSpPr>
        <p:spPr>
          <a:xfrm>
            <a:off x="1343472" y="6021288"/>
            <a:ext cx="9289032" cy="523220"/>
          </a:xfrm>
          <a:prstGeom prst="rect">
            <a:avLst/>
          </a:prstGeom>
        </p:spPr>
        <p:txBody>
          <a:bodyPr wrap="square">
            <a:spAutoFit/>
          </a:bodyPr>
          <a:lstStyle/>
          <a:p>
            <a:r>
              <a:rPr lang="de-DE" dirty="0"/>
              <a:t>Quelle: https://www.manpowergroup.de/neuigkeiten/future-of-work-blog/detail/leadership-fuer-4-generationen-auf-dem-arbeitsmarkt-generation-z-ist-der-trend-generation-y-die-realitaet-274/</a:t>
            </a:r>
          </a:p>
        </p:txBody>
      </p:sp>
    </p:spTree>
    <p:extLst>
      <p:ext uri="{BB962C8B-B14F-4D97-AF65-F5344CB8AC3E}">
        <p14:creationId xmlns:p14="http://schemas.microsoft.com/office/powerpoint/2010/main" val="3305244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1504" y="5085184"/>
            <a:ext cx="7772400" cy="1362075"/>
          </a:xfrm>
        </p:spPr>
        <p:txBody>
          <a:bodyPr/>
          <a:lstStyle/>
          <a:p>
            <a:pPr>
              <a:defRPr/>
            </a:pPr>
            <a:r>
              <a:rPr lang="de-DE" sz="2000" dirty="0"/>
              <a:t>Prof. Dr. Antje-Britta </a:t>
            </a:r>
            <a:r>
              <a:rPr lang="de-DE" sz="2000" dirty="0" err="1"/>
              <a:t>Mörstedt</a:t>
            </a:r>
            <a:br>
              <a:rPr lang="de-DE" sz="2000" dirty="0"/>
            </a:br>
            <a:r>
              <a:rPr lang="de-DE" sz="2000" dirty="0"/>
              <a:t>mOerstedt@pfh.de</a:t>
            </a:r>
          </a:p>
        </p:txBody>
      </p:sp>
      <p:sp>
        <p:nvSpPr>
          <p:cNvPr id="71683" name="Textplatzhalter 2"/>
          <p:cNvSpPr>
            <a:spLocks noGrp="1"/>
          </p:cNvSpPr>
          <p:nvPr>
            <p:ph type="body" idx="1"/>
          </p:nvPr>
        </p:nvSpPr>
        <p:spPr bwMode="auto">
          <a:xfrm>
            <a:off x="1521553" y="306896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de-DE" altLang="de-DE" sz="3600" dirty="0"/>
              <a:t>Vielen Dank für Ihre Aufmerksamkeit</a:t>
            </a:r>
          </a:p>
        </p:txBody>
      </p:sp>
    </p:spTree>
    <p:extLst>
      <p:ext uri="{BB962C8B-B14F-4D97-AF65-F5344CB8AC3E}">
        <p14:creationId xmlns:p14="http://schemas.microsoft.com/office/powerpoint/2010/main" val="339404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el 1"/>
          <p:cNvSpPr>
            <a:spLocks noGrp="1"/>
          </p:cNvSpPr>
          <p:nvPr>
            <p:ph type="title"/>
          </p:nvPr>
        </p:nvSpPr>
        <p:spPr bwMode="auto">
          <a:xfrm>
            <a:off x="1558926" y="260350"/>
            <a:ext cx="68421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Menschen sind nicht unbedingt eindeutig zu zuordnen</a:t>
            </a:r>
          </a:p>
        </p:txBody>
      </p:sp>
      <p:sp>
        <p:nvSpPr>
          <p:cNvPr id="3" name="Inhaltsplatzhalter 6"/>
          <p:cNvSpPr txBox="1">
            <a:spLocks/>
          </p:cNvSpPr>
          <p:nvPr/>
        </p:nvSpPr>
        <p:spPr>
          <a:xfrm>
            <a:off x="479376" y="1196752"/>
            <a:ext cx="11017224" cy="32400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defRPr/>
            </a:pPr>
            <a:r>
              <a:rPr lang="de-DE" altLang="de-DE" sz="2800" kern="0" dirty="0">
                <a:solidFill>
                  <a:srgbClr val="003F82"/>
                </a:solidFill>
              </a:rPr>
              <a:t>  Generationen sind nicht strikt in Geburtenjahrgänge einzuordnen: Es gibt eine beachtliche Streuung innerhalb einer Generation </a:t>
            </a:r>
            <a:r>
              <a:rPr lang="de-DE" altLang="de-DE" sz="2800" b="1" kern="0" dirty="0">
                <a:solidFill>
                  <a:srgbClr val="003F82"/>
                </a:solidFill>
              </a:rPr>
              <a:t>(Integrationsvarianz).</a:t>
            </a:r>
          </a:p>
          <a:p>
            <a:pPr marL="0" indent="0">
              <a:defRPr/>
            </a:pPr>
            <a:endParaRPr lang="de-DE" altLang="de-DE" sz="2800" kern="0" dirty="0">
              <a:solidFill>
                <a:srgbClr val="003F82"/>
              </a:solidFill>
            </a:endParaRPr>
          </a:p>
          <a:p>
            <a:pPr marL="0" indent="0">
              <a:defRPr/>
            </a:pPr>
            <a:r>
              <a:rPr lang="de-DE" altLang="de-DE" sz="2800" kern="0" dirty="0">
                <a:solidFill>
                  <a:srgbClr val="003F82"/>
                </a:solidFill>
              </a:rPr>
              <a:t>  Trotzdem kommt es zu klaren Unterschieden zwischen den Mittelwerten der verschiedenen Generationen </a:t>
            </a:r>
            <a:r>
              <a:rPr lang="de-DE" altLang="de-DE" sz="2800" b="1" kern="0" dirty="0">
                <a:solidFill>
                  <a:srgbClr val="003F82"/>
                </a:solidFill>
              </a:rPr>
              <a:t>(Intergenerationsdifferenz).</a:t>
            </a:r>
          </a:p>
          <a:p>
            <a:pPr marL="0" indent="0">
              <a:defRPr/>
            </a:pPr>
            <a:endParaRPr lang="de-DE" altLang="de-DE" sz="2800" b="1" kern="0" dirty="0">
              <a:solidFill>
                <a:srgbClr val="003F82"/>
              </a:solidFill>
            </a:endParaRPr>
          </a:p>
          <a:p>
            <a:pPr marL="0" indent="0">
              <a:defRPr/>
            </a:pPr>
            <a:r>
              <a:rPr lang="de-DE" altLang="de-DE" sz="2800" kern="0" dirty="0">
                <a:solidFill>
                  <a:srgbClr val="003F82"/>
                </a:solidFill>
              </a:rPr>
              <a:t> Die Einteilung der Menschen in Generationen erfolgt nach soziologischen, wissenschaftlichen Gesichtspunkten, die nicht unbedingt auf die Realität eines Einzelnen treffen müssen</a:t>
            </a:r>
            <a:endParaRPr lang="de-DE" altLang="de-DE" sz="2800" b="1" kern="0" dirty="0">
              <a:solidFill>
                <a:srgbClr val="003F82"/>
              </a:solidFill>
            </a:endParaRPr>
          </a:p>
          <a:p>
            <a:pPr>
              <a:defRPr/>
            </a:pPr>
            <a:endParaRPr lang="de-DE" altLang="de-DE" sz="2800"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r="2254" b="9837"/>
          <a:stretch>
            <a:fillRect/>
          </a:stretch>
        </p:blipFill>
        <p:spPr bwMode="auto">
          <a:xfrm>
            <a:off x="1271588" y="1557339"/>
            <a:ext cx="8712200" cy="461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feld 4"/>
          <p:cNvSpPr txBox="1">
            <a:spLocks noChangeArrowheads="1"/>
          </p:cNvSpPr>
          <p:nvPr/>
        </p:nvSpPr>
        <p:spPr bwMode="auto">
          <a:xfrm>
            <a:off x="4079875" y="6165851"/>
            <a:ext cx="6445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MT"/>
                <a:ea typeface="MS PGothic" panose="020B0600070205080204" pitchFamily="34" charset="-128"/>
              </a:defRPr>
            </a:lvl1pPr>
            <a:lvl2pPr marL="742950" indent="-285750">
              <a:defRPr sz="1400">
                <a:solidFill>
                  <a:schemeClr val="tx1"/>
                </a:solidFill>
                <a:latin typeface="Arial MT"/>
                <a:ea typeface="MS PGothic" panose="020B0600070205080204" pitchFamily="34" charset="-128"/>
              </a:defRPr>
            </a:lvl2pPr>
            <a:lvl3pPr marL="1143000" indent="-228600">
              <a:defRPr sz="1400">
                <a:solidFill>
                  <a:schemeClr val="tx1"/>
                </a:solidFill>
                <a:latin typeface="Arial MT"/>
                <a:ea typeface="MS PGothic" panose="020B0600070205080204" pitchFamily="34" charset="-128"/>
              </a:defRPr>
            </a:lvl3pPr>
            <a:lvl4pPr marL="1600200" indent="-228600">
              <a:defRPr sz="1400">
                <a:solidFill>
                  <a:schemeClr val="tx1"/>
                </a:solidFill>
                <a:latin typeface="Arial MT"/>
                <a:ea typeface="MS PGothic" panose="020B0600070205080204" pitchFamily="34" charset="-128"/>
              </a:defRPr>
            </a:lvl4pPr>
            <a:lvl5pPr marL="2057400" indent="-228600">
              <a:defRPr sz="1400">
                <a:solidFill>
                  <a:schemeClr val="tx1"/>
                </a:solidFill>
                <a:latin typeface="Arial MT"/>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MT"/>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MT"/>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MT"/>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MT"/>
                <a:ea typeface="MS PGothic" panose="020B0600070205080204" pitchFamily="34" charset="-128"/>
              </a:defRPr>
            </a:lvl9pPr>
          </a:lstStyle>
          <a:p>
            <a:r>
              <a:rPr lang="de-DE" altLang="de-DE" sz="1000">
                <a:solidFill>
                  <a:srgbClr val="014284"/>
                </a:solidFill>
              </a:rPr>
              <a:t>Quelle: Wigger-Spinting, S.; Demografischer Wandel – Revolution im Kaufverhalten? – Hochschule München</a:t>
            </a:r>
          </a:p>
        </p:txBody>
      </p:sp>
      <p:sp>
        <p:nvSpPr>
          <p:cNvPr id="6" name="Abgerundetes Rechteck 5">
            <a:extLst>
              <a:ext uri="{FF2B5EF4-FFF2-40B4-BE49-F238E27FC236}">
                <a16:creationId xmlns:a16="http://schemas.microsoft.com/office/drawing/2014/main" id="{32BDCBC8-B4DE-4C29-BD97-BEF44E20D684}"/>
              </a:ext>
            </a:extLst>
          </p:cNvPr>
          <p:cNvSpPr/>
          <p:nvPr/>
        </p:nvSpPr>
        <p:spPr>
          <a:xfrm>
            <a:off x="7244512" y="5300662"/>
            <a:ext cx="1727200"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Generation 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a:solidFill>
                  <a:srgbClr val="000000"/>
                </a:solidFill>
              </a:rPr>
              <a:t>Baby </a:t>
            </a:r>
            <a:r>
              <a:rPr lang="de-DE" sz="2000" b="1" dirty="0" err="1">
                <a:solidFill>
                  <a:srgbClr val="000000"/>
                </a:solidFill>
              </a:rPr>
              <a:t>Boomer</a:t>
            </a:r>
            <a:endParaRPr lang="de-DE" sz="2000" b="1" dirty="0">
              <a:solidFill>
                <a:srgbClr val="000000"/>
              </a:solidFill>
            </a:endParaRPr>
          </a:p>
          <a:p>
            <a:pPr algn="ctr">
              <a:defRPr/>
            </a:pPr>
            <a:r>
              <a:rPr lang="de-DE" altLang="de-DE" sz="1600" dirty="0">
                <a:solidFill>
                  <a:srgbClr val="000000"/>
                </a:solidFill>
              </a:rPr>
              <a:t>Ca. 1950 - 1964</a:t>
            </a:r>
          </a:p>
          <a:p>
            <a:pPr algn="ctr">
              <a:defRPr/>
            </a:pPr>
            <a:endParaRPr lang="de-DE" sz="2000" dirty="0">
              <a:solidFill>
                <a:srgbClr val="000000"/>
              </a:solidFill>
            </a:endParaRPr>
          </a:p>
        </p:txBody>
      </p:sp>
      <p:sp>
        <p:nvSpPr>
          <p:cNvPr id="120837"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sp>
        <p:nvSpPr>
          <p:cNvPr id="15" name="Rechteck 14"/>
          <p:cNvSpPr/>
          <p:nvPr/>
        </p:nvSpPr>
        <p:spPr bwMode="auto">
          <a:xfrm>
            <a:off x="4857750" y="1447800"/>
            <a:ext cx="5861050" cy="1066800"/>
          </a:xfrm>
          <a:prstGeom prst="rect">
            <a:avLst/>
          </a:prstGeom>
          <a:solidFill>
            <a:schemeClr val="bg1">
              <a:lumMod val="75000"/>
            </a:schemeClr>
          </a:solidFill>
          <a:ln>
            <a:noFill/>
          </a:ln>
          <a:effectLst/>
        </p:spPr>
        <p:txBody>
          <a:bodyPr anchor="ctr"/>
          <a:lstStyle/>
          <a:p>
            <a:pPr algn="ctr" defTabSz="457200" eaLnBrk="1" fontAlgn="auto" hangingPunct="1">
              <a:spcBef>
                <a:spcPts val="0"/>
              </a:spcBef>
              <a:spcAft>
                <a:spcPts val="0"/>
              </a:spcAft>
              <a:defRPr/>
            </a:pPr>
            <a:r>
              <a:rPr lang="de-DE" sz="1800" b="1" dirty="0">
                <a:solidFill>
                  <a:prstClr val="black"/>
                </a:solidFill>
                <a:latin typeface="Arial" pitchFamily="-112" charset="0"/>
                <a:ea typeface="ＭＳ Ｐゴシック" pitchFamily="-112" charset="-128"/>
                <a:cs typeface="ＭＳ Ｐゴシック" pitchFamily="-112" charset="-128"/>
              </a:rPr>
              <a:t>Bekannte Vertreter der Baby </a:t>
            </a:r>
            <a:r>
              <a:rPr lang="de-DE" sz="1800" b="1" dirty="0" err="1">
                <a:solidFill>
                  <a:prstClr val="black"/>
                </a:solidFill>
                <a:latin typeface="Arial" pitchFamily="-112" charset="0"/>
                <a:ea typeface="ＭＳ Ｐゴシック" pitchFamily="-112" charset="-128"/>
                <a:cs typeface="ＭＳ Ｐゴシック" pitchFamily="-112" charset="-128"/>
              </a:rPr>
              <a:t>Boomer</a:t>
            </a:r>
            <a:endParaRPr lang="de-DE" sz="1800" dirty="0">
              <a:solidFill>
                <a:prstClr val="black"/>
              </a:solidFill>
              <a:latin typeface="Arial" pitchFamily="-112" charset="0"/>
              <a:ea typeface="ＭＳ Ｐゴシック" pitchFamily="-112" charset="-128"/>
              <a:cs typeface="ＭＳ Ｐゴシック" pitchFamily="-112"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hteck 3"/>
          <p:cNvSpPr>
            <a:spLocks noChangeArrowheads="1"/>
          </p:cNvSpPr>
          <p:nvPr/>
        </p:nvSpPr>
        <p:spPr bwMode="auto">
          <a:xfrm>
            <a:off x="1143000" y="1414464"/>
            <a:ext cx="3219450" cy="5214937"/>
          </a:xfrm>
          <a:prstGeom prst="rect">
            <a:avLst/>
          </a:prstGeom>
          <a:solidFill>
            <a:srgbClr val="003B7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3200">
                <a:solidFill>
                  <a:schemeClr val="tx1"/>
                </a:solidFill>
                <a:latin typeface="Arial" pitchFamily="34" charset="0"/>
              </a:defRPr>
            </a:lvl1pPr>
            <a:lvl2pPr marL="742950" indent="-285750" defTabSz="457200">
              <a:spcBef>
                <a:spcPct val="20000"/>
              </a:spcBef>
              <a:buFont typeface="Arial" pitchFamily="34" charset="0"/>
              <a:buChar char="–"/>
              <a:defRPr sz="2800">
                <a:solidFill>
                  <a:schemeClr val="tx1"/>
                </a:solidFill>
                <a:latin typeface="Arial" pitchFamily="34" charset="0"/>
              </a:defRPr>
            </a:lvl2pPr>
            <a:lvl3pPr marL="1143000" indent="-228600" defTabSz="457200">
              <a:spcBef>
                <a:spcPct val="20000"/>
              </a:spcBef>
              <a:buFont typeface="Arial" pitchFamily="34" charset="0"/>
              <a:buChar char="•"/>
              <a:defRPr sz="2400">
                <a:solidFill>
                  <a:schemeClr val="tx1"/>
                </a:solidFill>
                <a:latin typeface="Arial" pitchFamily="34" charset="0"/>
              </a:defRPr>
            </a:lvl3pPr>
            <a:lvl4pPr marL="1600200" indent="-228600" defTabSz="457200">
              <a:spcBef>
                <a:spcPct val="20000"/>
              </a:spcBef>
              <a:buFont typeface="Arial" pitchFamily="34" charset="0"/>
              <a:buChar char="–"/>
              <a:defRPr sz="2000">
                <a:solidFill>
                  <a:schemeClr val="tx1"/>
                </a:solidFill>
                <a:latin typeface="Arial" pitchFamily="34" charset="0"/>
              </a:defRPr>
            </a:lvl4pPr>
            <a:lvl5pPr marL="2057400" indent="-228600" defTabSz="4572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endParaRPr lang="de-DE" altLang="de-DE" sz="1800">
              <a:solidFill>
                <a:srgbClr val="000000"/>
              </a:solidFill>
            </a:endParaRPr>
          </a:p>
        </p:txBody>
      </p:sp>
      <p:sp>
        <p:nvSpPr>
          <p:cNvPr id="8" name="Verbindungsstelle zu einer anderen Seite 7"/>
          <p:cNvSpPr/>
          <p:nvPr/>
        </p:nvSpPr>
        <p:spPr>
          <a:xfrm>
            <a:off x="1390650" y="1600200"/>
            <a:ext cx="2641600" cy="914400"/>
          </a:xfrm>
          <a:prstGeom prst="flowChartOffpageConnector">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000" b="1" dirty="0">
              <a:solidFill>
                <a:srgbClr val="000000"/>
              </a:solidFill>
            </a:endParaRPr>
          </a:p>
          <a:p>
            <a:pPr algn="ctr">
              <a:defRPr/>
            </a:pPr>
            <a:r>
              <a:rPr lang="de-DE" sz="2000" b="1" dirty="0">
                <a:solidFill>
                  <a:srgbClr val="000000"/>
                </a:solidFill>
              </a:rPr>
              <a:t>Baby </a:t>
            </a:r>
            <a:r>
              <a:rPr lang="de-DE" sz="2000" b="1" dirty="0" err="1">
                <a:solidFill>
                  <a:srgbClr val="000000"/>
                </a:solidFill>
              </a:rPr>
              <a:t>Boomer</a:t>
            </a:r>
            <a:endParaRPr lang="de-DE" sz="2000" b="1" dirty="0">
              <a:solidFill>
                <a:srgbClr val="000000"/>
              </a:solidFill>
            </a:endParaRPr>
          </a:p>
          <a:p>
            <a:pPr algn="ctr">
              <a:defRPr/>
            </a:pPr>
            <a:r>
              <a:rPr lang="de-DE" altLang="de-DE" sz="1600" dirty="0">
                <a:solidFill>
                  <a:srgbClr val="000000"/>
                </a:solidFill>
              </a:rPr>
              <a:t>Ca. 1950 - 1964</a:t>
            </a:r>
          </a:p>
          <a:p>
            <a:pPr algn="ctr">
              <a:defRPr/>
            </a:pPr>
            <a:endParaRPr lang="de-DE" sz="2000" dirty="0">
              <a:solidFill>
                <a:srgbClr val="000000"/>
              </a:solidFill>
            </a:endParaRPr>
          </a:p>
        </p:txBody>
      </p:sp>
      <p:sp>
        <p:nvSpPr>
          <p:cNvPr id="122884" name="Textplatzhalter 2"/>
          <p:cNvSpPr txBox="1">
            <a:spLocks/>
          </p:cNvSpPr>
          <p:nvPr/>
        </p:nvSpPr>
        <p:spPr bwMode="auto">
          <a:xfrm>
            <a:off x="1473200" y="457201"/>
            <a:ext cx="6934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spcBef>
                <a:spcPct val="0"/>
              </a:spcBef>
              <a:buFont typeface="Arial" pitchFamily="34" charset="0"/>
              <a:buNone/>
            </a:pPr>
            <a:r>
              <a:rPr lang="de-DE" altLang="de-DE" sz="2400" b="1">
                <a:solidFill>
                  <a:srgbClr val="034484"/>
                </a:solidFill>
                <a:cs typeface="Arial" pitchFamily="34" charset="0"/>
              </a:rPr>
              <a:t>Unsere Generationen von 1950 bis heute </a:t>
            </a:r>
          </a:p>
        </p:txBody>
      </p:sp>
      <p:graphicFrame>
        <p:nvGraphicFramePr>
          <p:cNvPr id="7" name="Group 3"/>
          <p:cNvGraphicFramePr>
            <a:graphicFrameLocks/>
          </p:cNvGraphicFramePr>
          <p:nvPr>
            <p:extLst>
              <p:ext uri="{D42A27DB-BD31-4B8C-83A1-F6EECF244321}">
                <p14:modId xmlns:p14="http://schemas.microsoft.com/office/powerpoint/2010/main" val="3922209238"/>
              </p:ext>
            </p:extLst>
          </p:nvPr>
        </p:nvGraphicFramePr>
        <p:xfrm>
          <a:off x="4565650" y="2781301"/>
          <a:ext cx="6153150" cy="3138965"/>
        </p:xfrm>
        <a:graphic>
          <a:graphicData uri="http://schemas.openxmlformats.org/drawingml/2006/table">
            <a:tbl>
              <a:tblPr/>
              <a:tblGrid>
                <a:gridCol w="1967654">
                  <a:extLst>
                    <a:ext uri="{9D8B030D-6E8A-4147-A177-3AD203B41FA5}">
                      <a16:colId xmlns:a16="http://schemas.microsoft.com/office/drawing/2014/main" val="20000"/>
                    </a:ext>
                  </a:extLst>
                </a:gridCol>
                <a:gridCol w="4185496">
                  <a:extLst>
                    <a:ext uri="{9D8B030D-6E8A-4147-A177-3AD203B41FA5}">
                      <a16:colId xmlns:a16="http://schemas.microsoft.com/office/drawing/2014/main" val="20001"/>
                    </a:ext>
                  </a:extLst>
                </a:gridCol>
              </a:tblGrid>
              <a:tr h="517871">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a:ln>
                            <a:noFill/>
                          </a:ln>
                          <a:solidFill>
                            <a:schemeClr val="tx1"/>
                          </a:solidFill>
                          <a:effectLst/>
                          <a:latin typeface="Arial" pitchFamily="34" charset="0"/>
                          <a:ea typeface="ＭＳ Ｐゴシック" pitchFamily="34" charset="-128"/>
                        </a:rPr>
                        <a:t>Familie und Beruf</a:t>
                      </a:r>
                    </a:p>
                  </a:txBody>
                  <a:tcPr marL="99054" marR="99054" marT="45689" marB="45689"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400" b="0" i="0" u="none" strike="noStrike" cap="none" normalizeH="0" baseline="0" dirty="0">
                          <a:ln>
                            <a:noFill/>
                          </a:ln>
                          <a:solidFill>
                            <a:srgbClr val="000000"/>
                          </a:solidFill>
                          <a:effectLst/>
                          <a:ea typeface="ＭＳ Ｐゴシック"/>
                        </a:rPr>
                        <a:t>Beruf</a:t>
                      </a:r>
                    </a:p>
                  </a:txBody>
                  <a:tcPr marL="99054" marR="99054" marT="45689" marB="45689"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816791">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a:ln>
                            <a:noFill/>
                          </a:ln>
                          <a:solidFill>
                            <a:schemeClr val="tx1"/>
                          </a:solidFill>
                          <a:effectLst/>
                          <a:latin typeface="Arial" pitchFamily="34" charset="0"/>
                          <a:ea typeface="ＭＳ Ｐゴシック" pitchFamily="34" charset="-128"/>
                        </a:rPr>
                        <a:t>Werte</a:t>
                      </a:r>
                    </a:p>
                  </a:txBody>
                  <a:tcPr marL="99054" marR="99054" marT="45689" marB="45689"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Gesundheit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Idealismus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Kreativität</a:t>
                      </a:r>
                    </a:p>
                  </a:txBody>
                  <a:tcPr marL="99054" marR="99054" marT="45689" marB="45689"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030147">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a:ln>
                            <a:noFill/>
                          </a:ln>
                          <a:solidFill>
                            <a:srgbClr val="000000"/>
                          </a:solidFill>
                          <a:effectLst/>
                          <a:ea typeface="ＭＳ Ｐゴシック"/>
                        </a:rPr>
                        <a:t>Merkmale</a:t>
                      </a:r>
                    </a:p>
                  </a:txBody>
                  <a:tcPr marL="99054" marR="99054" marT="45689" marB="45689"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Teamorientiert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Karriereorientiert - schnell in Führungspositionen aufsteigen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Arbeit hat den höchsten Stellenwert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 Werte, Tradition, Hierarchie</a:t>
                      </a:r>
                    </a:p>
                  </a:txBody>
                  <a:tcPr marL="99054" marR="99054" marT="45689" marB="45689"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18092">
                <a:tc>
                  <a:txBody>
                    <a:bodyPr/>
                    <a:lstStyle/>
                    <a:p>
                      <a:pPr marL="177800" marR="0" lvl="0" indent="-177800" algn="l" defTabSz="914400" rtl="0" eaLnBrk="0" fontAlgn="base" latinLnBrk="0" hangingPunct="0">
                        <a:lnSpc>
                          <a:spcPct val="100000"/>
                        </a:lnSpc>
                        <a:spcBef>
                          <a:spcPct val="20000"/>
                        </a:spcBef>
                        <a:spcAft>
                          <a:spcPct val="0"/>
                        </a:spcAft>
                        <a:buClrTx/>
                        <a:buSzTx/>
                        <a:buFont typeface="Wingdings" pitchFamily="2" charset="2"/>
                        <a:buNone/>
                        <a:tabLst/>
                      </a:pPr>
                      <a:r>
                        <a:rPr kumimoji="0" lang="de-DE" sz="1400" b="1" i="0" u="none" strike="noStrike" cap="none" normalizeH="0" baseline="0" dirty="0" err="1">
                          <a:ln>
                            <a:noFill/>
                          </a:ln>
                          <a:solidFill>
                            <a:srgbClr val="000000"/>
                          </a:solidFill>
                          <a:effectLst/>
                          <a:ea typeface="ＭＳ Ｐゴシック"/>
                        </a:rPr>
                        <a:t>Kommunikations-medium</a:t>
                      </a:r>
                      <a:endParaRPr kumimoji="0" lang="de-DE" sz="1400" b="1" i="0" u="none" strike="noStrike" cap="none" normalizeH="0" baseline="0" dirty="0">
                        <a:ln>
                          <a:noFill/>
                        </a:ln>
                        <a:solidFill>
                          <a:srgbClr val="000000"/>
                        </a:solidFill>
                        <a:effectLst/>
                        <a:ea typeface="ＭＳ Ｐゴシック"/>
                      </a:endParaRPr>
                    </a:p>
                  </a:txBody>
                  <a:tcPr marL="99054" marR="99054" marT="45689" marB="45689" anchor="ctr" horzOverflow="overflow">
                    <a:lnL cap="flat">
                      <a:noFill/>
                    </a:lnL>
                    <a:lnR w="12700" cap="flat" cmpd="sng" algn="ctr">
                      <a:solidFill>
                        <a:srgbClr val="004284"/>
                      </a:solidFill>
                      <a:prstDash val="solid"/>
                      <a:round/>
                      <a:headEnd type="none" w="med" len="med"/>
                      <a:tailEnd type="none" w="med" len="med"/>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de-DE" sz="1400" b="0" i="0" u="none" strike="noStrike" cap="none" normalizeH="0" baseline="0" dirty="0">
                          <a:ln>
                            <a:noFill/>
                          </a:ln>
                          <a:solidFill>
                            <a:schemeClr val="tx1"/>
                          </a:solidFill>
                          <a:effectLst/>
                          <a:latin typeface="Arial" pitchFamily="34" charset="0"/>
                          <a:ea typeface="ＭＳ Ｐゴシック" pitchFamily="34" charset="-128"/>
                        </a:rPr>
                        <a:t>Telefon</a:t>
                      </a:r>
                    </a:p>
                  </a:txBody>
                  <a:tcPr marL="99054" marR="99054" marT="45689" marB="45689" anchor="ctr" horzOverflow="overflow">
                    <a:lnL w="12700" cap="flat" cmpd="sng" algn="ctr">
                      <a:solidFill>
                        <a:srgbClr val="004284"/>
                      </a:solidFill>
                      <a:prstDash val="solid"/>
                      <a:round/>
                      <a:headEnd type="none" w="med" len="med"/>
                      <a:tailEnd type="none" w="med" len="med"/>
                    </a:lnL>
                    <a:lnR cap="flat">
                      <a:noFill/>
                    </a:lnR>
                    <a:lnT w="12700" cap="flat" cmpd="sng" algn="ctr">
                      <a:solidFill>
                        <a:srgbClr val="004284"/>
                      </a:solidFill>
                      <a:prstDash val="solid"/>
                      <a:round/>
                      <a:headEnd type="none" w="med" len="med"/>
                      <a:tailEnd type="none" w="med" len="med"/>
                    </a:lnT>
                    <a:lnB w="12700" cap="flat" cmpd="sng" algn="ctr">
                      <a:solidFill>
                        <a:srgbClr val="0042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Rechteck 9"/>
          <p:cNvSpPr/>
          <p:nvPr/>
        </p:nvSpPr>
        <p:spPr bwMode="auto">
          <a:xfrm>
            <a:off x="4535488" y="1447800"/>
            <a:ext cx="5861050" cy="1066800"/>
          </a:xfrm>
          <a:prstGeom prst="rect">
            <a:avLst/>
          </a:prstGeom>
          <a:solidFill>
            <a:schemeClr val="bg1">
              <a:lumMod val="75000"/>
            </a:schemeClr>
          </a:solidFill>
          <a:ln>
            <a:noFill/>
          </a:ln>
          <a:effectLst/>
        </p:spPr>
        <p:txBody>
          <a:bodyPr anchor="ctr"/>
          <a:lstStyle/>
          <a:p>
            <a:pPr algn="ctr">
              <a:lnSpc>
                <a:spcPct val="150000"/>
              </a:lnSpc>
              <a:defRPr/>
            </a:pPr>
            <a:r>
              <a:rPr lang="de-DE" sz="1800" b="1" dirty="0">
                <a:solidFill>
                  <a:prstClr val="black"/>
                </a:solidFill>
                <a:latin typeface="Arial" pitchFamily="34" charset="0"/>
              </a:rPr>
              <a:t>Grundlegendes zur Generation Baby </a:t>
            </a:r>
            <a:r>
              <a:rPr lang="de-DE" sz="1800" b="1" dirty="0" err="1">
                <a:solidFill>
                  <a:prstClr val="black"/>
                </a:solidFill>
                <a:latin typeface="Arial" pitchFamily="34" charset="0"/>
              </a:rPr>
              <a:t>Boomer</a:t>
            </a:r>
            <a:r>
              <a:rPr lang="de-DE" sz="1800" dirty="0">
                <a:solidFill>
                  <a:prstClr val="black"/>
                </a:solidFill>
                <a:latin typeface="Arial" pitchFamily="-112" charset="0"/>
                <a:ea typeface="ＭＳ Ｐゴシック" pitchFamily="-112" charset="-128"/>
                <a:cs typeface="ＭＳ Ｐゴシック" pitchFamily="-112" charset="-128"/>
              </a:rPr>
              <a:t>  </a:t>
            </a:r>
          </a:p>
        </p:txBody>
      </p:sp>
    </p:spTree>
  </p:cSld>
  <p:clrMapOvr>
    <a:masterClrMapping/>
  </p:clrMapOvr>
</p:sld>
</file>

<file path=ppt/theme/theme1.xml><?xml version="1.0" encoding="utf-8"?>
<a:theme xmlns:a="http://schemas.openxmlformats.org/drawingml/2006/main" name="PFH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3272</Words>
  <Application>Microsoft Office PowerPoint</Application>
  <PresentationFormat>Breitbild</PresentationFormat>
  <Paragraphs>562</Paragraphs>
  <Slides>53</Slides>
  <Notes>17</Notes>
  <HiddenSlides>0</HiddenSlides>
  <MMClips>0</MMClips>
  <ScaleCrop>false</ScaleCrop>
  <HeadingPairs>
    <vt:vector size="6" baseType="variant">
      <vt:variant>
        <vt:lpstr>Verwendete Schriftarten</vt:lpstr>
      </vt:variant>
      <vt:variant>
        <vt:i4>11</vt:i4>
      </vt:variant>
      <vt:variant>
        <vt:lpstr>Design</vt:lpstr>
      </vt:variant>
      <vt:variant>
        <vt:i4>3</vt:i4>
      </vt:variant>
      <vt:variant>
        <vt:lpstr>Folientitel</vt:lpstr>
      </vt:variant>
      <vt:variant>
        <vt:i4>53</vt:i4>
      </vt:variant>
    </vt:vector>
  </HeadingPairs>
  <TitlesOfParts>
    <vt:vector size="67" baseType="lpstr">
      <vt:lpstr>ＭＳ Ｐゴシック</vt:lpstr>
      <vt:lpstr>Arial</vt:lpstr>
      <vt:lpstr>Arial MT</vt:lpstr>
      <vt:lpstr>Arial MT Bl</vt:lpstr>
      <vt:lpstr>Calibri</vt:lpstr>
      <vt:lpstr>helvetica neue</vt:lpstr>
      <vt:lpstr>LabGrotesque</vt:lpstr>
      <vt:lpstr>Lucida Grande</vt:lpstr>
      <vt:lpstr>Roboto</vt:lpstr>
      <vt:lpstr>TiemposTextWeb</vt:lpstr>
      <vt:lpstr>Wingdings</vt:lpstr>
      <vt:lpstr>PFH Präsentation</vt:lpstr>
      <vt:lpstr>Office-Design</vt:lpstr>
      <vt:lpstr>2_Office-Design</vt:lpstr>
      <vt:lpstr>PowerPoint-Präsentation</vt:lpstr>
      <vt:lpstr>Generation Z – geht`z noch? </vt:lpstr>
      <vt:lpstr>Die Intelligenz einer Gruppe hängt weniger von der Intelligenz der einzelnen Mitglieder, ab als von deren sozialer Sensibilität und wie sehr sie sich zuhören und einbeziehen. (Wollney 2010)</vt:lpstr>
      <vt:lpstr> </vt:lpstr>
      <vt:lpstr>Generationenbegriff</vt:lpstr>
      <vt:lpstr>Menschen sind nicht unbedingt eindeutig zu zuordnen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Generation Z - Return of Attention</vt:lpstr>
      <vt:lpstr>GenZ</vt:lpstr>
      <vt:lpstr>PowerPoint-Präsentation</vt:lpstr>
      <vt:lpstr>PowerPoint-Präsentation</vt:lpstr>
      <vt:lpstr>PowerPoint-Präsentation</vt:lpstr>
      <vt:lpstr>PowerPoint-Präsentation</vt:lpstr>
      <vt:lpstr>PowerPoint-Präsentation</vt:lpstr>
      <vt:lpstr>GenZ - Merkmale</vt:lpstr>
      <vt:lpstr>PowerPoint-Präsentation</vt:lpstr>
      <vt:lpstr>Generation Z</vt:lpstr>
      <vt:lpstr>Überblick Generationen</vt:lpstr>
      <vt:lpstr>PowerPoint-Präsentation</vt:lpstr>
      <vt:lpstr>Think like Marketing</vt:lpstr>
      <vt:lpstr>Think like Marketing</vt:lpstr>
      <vt:lpstr>PowerPoint-Präsentation</vt:lpstr>
      <vt:lpstr>Wo erreicht man die Generationen als Kandidaten für eine Stelle</vt:lpstr>
      <vt:lpstr>PowerPoint-Präsentation</vt:lpstr>
      <vt:lpstr>PowerPoint-Präsentation</vt:lpstr>
      <vt:lpstr>Einordnung des Pre- und On-Boarding in den beruflichen Lebenszyklus</vt:lpstr>
      <vt:lpstr>Einordnung des Pre- und On-Boarding</vt:lpstr>
      <vt:lpstr>PowerPoint-Präsentation</vt:lpstr>
      <vt:lpstr>Pre-Boarding-Maßnahme</vt:lpstr>
      <vt:lpstr>Cultivation – Einsatz und Entwicklung</vt:lpstr>
      <vt:lpstr>Cultivation – Einsatz und Entwicklung</vt:lpstr>
      <vt:lpstr>PowerPoint-Präsentation</vt:lpstr>
      <vt:lpstr>Führung</vt:lpstr>
      <vt:lpstr>PowerPoint-Präsentation</vt:lpstr>
      <vt:lpstr>PowerPoint-Präsentation</vt:lpstr>
      <vt:lpstr>PowerPoint-Präsentation</vt:lpstr>
      <vt:lpstr>PowerPoint-Präsentation</vt:lpstr>
      <vt:lpstr>Gute Führung ist…</vt:lpstr>
      <vt:lpstr>Generationen im Überblick</vt:lpstr>
      <vt:lpstr>Prof. Dr. Antje-Britta Mörstedt mOerstedt@pfh.de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Antje-Britta Moerstedt</dc:creator>
  <cp:lastModifiedBy>Antje-Britta Moerstedt</cp:lastModifiedBy>
  <cp:revision>25</cp:revision>
  <dcterms:created xsi:type="dcterms:W3CDTF">2020-11-15T12:55:37Z</dcterms:created>
  <dcterms:modified xsi:type="dcterms:W3CDTF">2021-11-20T06:06:46Z</dcterms:modified>
</cp:coreProperties>
</file>